
<file path=[Content_Types].xml><?xml version="1.0" encoding="utf-8"?>
<Types xmlns="http://schemas.openxmlformats.org/package/2006/content-types">
  <Default Extension="emf" ContentType="image/x-emf"/>
  <Default Extension="jpe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1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notesSlides/notesSlide1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Lst>
  <p:notesMasterIdLst>
    <p:notesMasterId r:id="rId25"/>
  </p:notesMasterIdLst>
  <p:sldIdLst>
    <p:sldId id="257" r:id="rId2"/>
    <p:sldId id="312" r:id="rId3"/>
    <p:sldId id="340" r:id="rId4"/>
    <p:sldId id="326" r:id="rId5"/>
    <p:sldId id="320" r:id="rId6"/>
    <p:sldId id="278" r:id="rId7"/>
    <p:sldId id="338" r:id="rId8"/>
    <p:sldId id="319" r:id="rId9"/>
    <p:sldId id="323" r:id="rId10"/>
    <p:sldId id="324" r:id="rId11"/>
    <p:sldId id="325" r:id="rId12"/>
    <p:sldId id="327" r:id="rId13"/>
    <p:sldId id="285" r:id="rId14"/>
    <p:sldId id="306" r:id="rId15"/>
    <p:sldId id="301" r:id="rId16"/>
    <p:sldId id="330" r:id="rId17"/>
    <p:sldId id="303" r:id="rId18"/>
    <p:sldId id="331" r:id="rId19"/>
    <p:sldId id="308" r:id="rId20"/>
    <p:sldId id="339" r:id="rId21"/>
    <p:sldId id="332" r:id="rId22"/>
    <p:sldId id="336" r:id="rId23"/>
    <p:sldId id="294" r:id="rId2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40A147-A157-ADB2-83F4-BBB9C24BA40B}" name="keer Xu" initials="kX" userId="S::keerxu@iherservices.onmicrosoft.com::97263730-0990-4352-aa11-ad4620f3355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933"/>
    <a:srgbClr val="E46716"/>
    <a:srgbClr val="4DC58D"/>
    <a:srgbClr val="5B9BD5"/>
    <a:srgbClr val="FFE699"/>
    <a:srgbClr val="70AD47"/>
    <a:srgbClr val="76C045"/>
    <a:srgbClr val="4472C4"/>
    <a:srgbClr val="87C5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283" autoAdjust="0"/>
  </p:normalViewPr>
  <p:slideViewPr>
    <p:cSldViewPr>
      <p:cViewPr varScale="1">
        <p:scale>
          <a:sx n="110" d="100"/>
          <a:sy n="110" d="100"/>
        </p:scale>
        <p:origin x="1644" y="78"/>
      </p:cViewPr>
      <p:guideLst>
        <p:guide orient="horz" pos="2160"/>
        <p:guide pos="2880"/>
      </p:guideLst>
    </p:cSldViewPr>
  </p:slideViewPr>
  <p:notesTextViewPr>
    <p:cViewPr>
      <p:scale>
        <a:sx n="100" d="100"/>
        <a:sy n="100" d="100"/>
      </p:scale>
      <p:origin x="0" y="0"/>
    </p:cViewPr>
  </p:notesTextViewPr>
  <p:sorterViewPr>
    <p:cViewPr>
      <p:scale>
        <a:sx n="180" d="100"/>
        <a:sy n="180" d="100"/>
      </p:scale>
      <p:origin x="0" y="-6426"/>
    </p:cViewPr>
  </p:sorterViewPr>
  <p:notesViewPr>
    <p:cSldViewPr>
      <p:cViewPr varScale="1">
        <p:scale>
          <a:sx n="88" d="100"/>
          <a:sy n="88" d="100"/>
        </p:scale>
        <p:origin x="-3870"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iherserver\IHER\200%20Projects%20and%20studies\SEAI%20SEC\014_Athboy\BER%20Database\A.%20Main%20Dataset\Athboy_BER_Records_16May2024.v1_Kee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Iherserver\iher\200%20Projects%20and%20studies\SEAI%20SEC\012_Marino\Baseline%20model_Marino\EMP%20Master%20Model%20(KEY)\02_Marino%20MASTER%20EMP%20Model_new%20elec%20factors&amp;tranport.xlsx" TargetMode="Externa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[Athboy_BER_Records_16May2024.v1_Keer.xlsx]Stock by Age_Energy Rating!PivotTable1</c:name>
    <c:fmtId val="14"/>
  </c:pivotSource>
  <c:chart>
    <c:autoTitleDeleted val="0"/>
    <c:pivotFmts>
      <c:pivotFmt>
        <c:idx val="0"/>
        <c:spPr>
          <a:solidFill>
            <a:srgbClr val="8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rgbClr val="99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rgbClr val="FF66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6">
              <a:lumMod val="20000"/>
              <a:lumOff val="8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6">
              <a:lumMod val="40000"/>
              <a:lumOff val="6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6">
              <a:lumMod val="60000"/>
              <a:lumOff val="4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6">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6">
              <a:lumMod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rgbClr val="003300"/>
          </a:solidFill>
          <a:ln w="25400">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rgbClr val="99FF66"/>
          </a:solidFill>
          <a:ln w="25400">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rgbClr val="33CC33"/>
          </a:solidFill>
          <a:ln w="25400">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00CC00"/>
          </a:solidFill>
          <a:ln w="25400">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c:spPr>
        <c:marker>
          <c:symbol val="none"/>
        </c:marker>
      </c:pivotFmt>
      <c:pivotFmt>
        <c:idx val="16"/>
        <c:spPr>
          <a:solidFill>
            <a:schemeClr val="accent1"/>
          </a:solidFill>
          <a:ln>
            <a:noFill/>
          </a:ln>
          <a:effectLst/>
        </c:spPr>
        <c:marker>
          <c:symbol val="none"/>
        </c:marker>
      </c:pivotFmt>
      <c:pivotFmt>
        <c:idx val="17"/>
        <c:spPr>
          <a:solidFill>
            <a:schemeClr val="accent1"/>
          </a:solidFill>
          <a:ln>
            <a:noFill/>
          </a:ln>
          <a:effectLst/>
        </c:spPr>
        <c:marker>
          <c:symbol val="none"/>
        </c:marker>
      </c:pivotFmt>
      <c:pivotFmt>
        <c:idx val="18"/>
        <c:spPr>
          <a:solidFill>
            <a:schemeClr val="accent1"/>
          </a:solidFill>
          <a:ln>
            <a:noFill/>
          </a:ln>
          <a:effectLst/>
        </c:spPr>
        <c:marker>
          <c:symbol val="none"/>
        </c:marker>
      </c:pivotFmt>
      <c:pivotFmt>
        <c:idx val="19"/>
        <c:spPr>
          <a:solidFill>
            <a:schemeClr val="accent1"/>
          </a:solidFill>
          <a:ln>
            <a:noFill/>
          </a:ln>
          <a:effectLst/>
        </c:spPr>
        <c:marker>
          <c:symbol val="none"/>
        </c:marker>
      </c:pivotFmt>
      <c:pivotFmt>
        <c:idx val="20"/>
        <c:spPr>
          <a:solidFill>
            <a:schemeClr val="accent1"/>
          </a:solidFill>
          <a:ln>
            <a:noFill/>
          </a:ln>
          <a:effectLst/>
        </c:spPr>
        <c:marker>
          <c:symbol val="none"/>
        </c:marker>
      </c:pivotFmt>
      <c:pivotFmt>
        <c:idx val="21"/>
        <c:spPr>
          <a:solidFill>
            <a:schemeClr val="accent1"/>
          </a:solidFill>
          <a:ln>
            <a:noFill/>
          </a:ln>
          <a:effectLst/>
        </c:spPr>
        <c:marker>
          <c:symbol val="none"/>
        </c:marker>
      </c:pivotFmt>
      <c:pivotFmt>
        <c:idx val="22"/>
        <c:spPr>
          <a:solidFill>
            <a:schemeClr val="accent1"/>
          </a:solidFill>
          <a:ln>
            <a:noFill/>
          </a:ln>
          <a:effectLst/>
        </c:spPr>
        <c:marker>
          <c:symbol val="none"/>
        </c:marker>
      </c:pivotFmt>
      <c:pivotFmt>
        <c:idx val="23"/>
        <c:spPr>
          <a:solidFill>
            <a:schemeClr val="accent1"/>
          </a:solidFill>
          <a:ln>
            <a:noFill/>
          </a:ln>
          <a:effectLst/>
        </c:spPr>
        <c:marker>
          <c:symbol val="none"/>
        </c:marker>
      </c:pivotFmt>
      <c:pivotFmt>
        <c:idx val="24"/>
        <c:spPr>
          <a:solidFill>
            <a:schemeClr val="accent1"/>
          </a:solidFill>
          <a:ln>
            <a:noFill/>
          </a:ln>
          <a:effectLst/>
        </c:spPr>
        <c:marker>
          <c:symbol val="none"/>
        </c:marker>
      </c:pivotFmt>
      <c:pivotFmt>
        <c:idx val="25"/>
        <c:spPr>
          <a:solidFill>
            <a:schemeClr val="accent1"/>
          </a:solidFill>
          <a:ln>
            <a:noFill/>
          </a:ln>
          <a:effectLst/>
        </c:spPr>
        <c:marker>
          <c:symbol val="none"/>
        </c:marker>
      </c:pivotFmt>
      <c:pivotFmt>
        <c:idx val="26"/>
        <c:spPr>
          <a:solidFill>
            <a:srgbClr val="8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rgbClr val="99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rgbClr val="FF66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chemeClr val="accent6">
              <a:lumMod val="20000"/>
              <a:lumOff val="8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chemeClr val="accent6">
              <a:lumMod val="40000"/>
              <a:lumOff val="6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accent6">
              <a:lumMod val="60000"/>
              <a:lumOff val="4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6">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accent6">
              <a:lumMod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rgbClr val="003300"/>
          </a:solidFill>
          <a:ln w="25400">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rgbClr val="99FF66"/>
          </a:solidFill>
          <a:ln w="25400">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rgbClr val="33CC33"/>
          </a:solidFill>
          <a:ln w="25400">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rgbClr val="00CC00"/>
          </a:solidFill>
          <a:ln w="25400">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rgbClr val="8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rgbClr val="99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rgbClr val="C0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4"/>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5"/>
        <c:spPr>
          <a:solidFill>
            <a:srgbClr val="FF66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7"/>
        <c:spPr>
          <a:solidFill>
            <a:schemeClr val="accent6">
              <a:lumMod val="20000"/>
              <a:lumOff val="8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chemeClr val="accent6">
              <a:lumMod val="40000"/>
              <a:lumOff val="6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9"/>
        <c:spPr>
          <a:solidFill>
            <a:schemeClr val="accent6">
              <a:lumMod val="60000"/>
              <a:lumOff val="4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chemeClr val="accent6">
              <a:lumMod val="7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1"/>
        <c:spPr>
          <a:solidFill>
            <a:schemeClr val="accent6">
              <a:lumMod val="5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2"/>
        <c:spPr>
          <a:solidFill>
            <a:srgbClr val="003300"/>
          </a:solidFill>
          <a:ln w="25400">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rgbClr val="99FF66"/>
          </a:solidFill>
          <a:ln w="25400">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rgbClr val="33CC33"/>
          </a:solidFill>
          <a:ln w="25400">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5"/>
        <c:spPr>
          <a:solidFill>
            <a:srgbClr val="00CC00"/>
          </a:solidFill>
          <a:ln w="25400">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1296183289588801"/>
          <c:y val="3.5445940703005073E-2"/>
          <c:w val="0.85137489063867022"/>
          <c:h val="0.72151138046072016"/>
        </c:manualLayout>
      </c:layout>
      <c:areaChart>
        <c:grouping val="stacked"/>
        <c:varyColors val="0"/>
        <c:ser>
          <c:idx val="0"/>
          <c:order val="0"/>
          <c:tx>
            <c:strRef>
              <c:f>'Stock by Age_Energy Rating'!$C$3:$C$4</c:f>
              <c:strCache>
                <c:ptCount val="1"/>
                <c:pt idx="0">
                  <c:v>G</c:v>
                </c:pt>
              </c:strCache>
            </c:strRef>
          </c:tx>
          <c:spPr>
            <a:solidFill>
              <a:srgbClr val="800000"/>
            </a:solidFill>
            <a:ln>
              <a:noFill/>
            </a:ln>
            <a:effectLst/>
          </c:spPr>
          <c:cat>
            <c:strRef>
              <c:f>'Stock by Age_Energy Rating'!$B$5:$B$16</c:f>
              <c:strCache>
                <c:ptCount val="11"/>
                <c:pt idx="0">
                  <c:v>Before 1900</c:v>
                </c:pt>
                <c:pt idx="1">
                  <c:v>1900-1929</c:v>
                </c:pt>
                <c:pt idx="2">
                  <c:v>1930-1949</c:v>
                </c:pt>
                <c:pt idx="3">
                  <c:v>1950-1966</c:v>
                </c:pt>
                <c:pt idx="4">
                  <c:v>1967-1977</c:v>
                </c:pt>
                <c:pt idx="5">
                  <c:v>1978-1982</c:v>
                </c:pt>
                <c:pt idx="6">
                  <c:v>1983-1993</c:v>
                </c:pt>
                <c:pt idx="7">
                  <c:v>1994-1999</c:v>
                </c:pt>
                <c:pt idx="8">
                  <c:v>2000-2004</c:v>
                </c:pt>
                <c:pt idx="9">
                  <c:v>2005-2010</c:v>
                </c:pt>
                <c:pt idx="10">
                  <c:v>2010 onwards</c:v>
                </c:pt>
              </c:strCache>
            </c:strRef>
          </c:cat>
          <c:val>
            <c:numRef>
              <c:f>'Stock by Age_Energy Rating'!$C$5:$C$16</c:f>
              <c:numCache>
                <c:formatCode>General</c:formatCode>
                <c:ptCount val="11"/>
                <c:pt idx="0">
                  <c:v>5</c:v>
                </c:pt>
                <c:pt idx="1">
                  <c:v>20</c:v>
                </c:pt>
                <c:pt idx="2">
                  <c:v>7</c:v>
                </c:pt>
                <c:pt idx="3">
                  <c:v>6</c:v>
                </c:pt>
                <c:pt idx="4">
                  <c:v>3</c:v>
                </c:pt>
                <c:pt idx="5">
                  <c:v>1</c:v>
                </c:pt>
                <c:pt idx="6">
                  <c:v>1</c:v>
                </c:pt>
                <c:pt idx="7">
                  <c:v>1</c:v>
                </c:pt>
                <c:pt idx="8">
                  <c:v>1</c:v>
                </c:pt>
              </c:numCache>
            </c:numRef>
          </c:val>
          <c:extLst>
            <c:ext xmlns:c16="http://schemas.microsoft.com/office/drawing/2014/chart" uri="{C3380CC4-5D6E-409C-BE32-E72D297353CC}">
              <c16:uniqueId val="{00000000-DE03-4627-A87E-E30A3875EBCB}"/>
            </c:ext>
          </c:extLst>
        </c:ser>
        <c:ser>
          <c:idx val="1"/>
          <c:order val="1"/>
          <c:tx>
            <c:strRef>
              <c:f>'Stock by Age_Energy Rating'!$D$3:$D$4</c:f>
              <c:strCache>
                <c:ptCount val="1"/>
                <c:pt idx="0">
                  <c:v>F</c:v>
                </c:pt>
              </c:strCache>
            </c:strRef>
          </c:tx>
          <c:spPr>
            <a:solidFill>
              <a:srgbClr val="990000"/>
            </a:solidFill>
            <a:ln>
              <a:noFill/>
            </a:ln>
            <a:effectLst/>
          </c:spPr>
          <c:cat>
            <c:strRef>
              <c:f>'Stock by Age_Energy Rating'!$B$5:$B$16</c:f>
              <c:strCache>
                <c:ptCount val="11"/>
                <c:pt idx="0">
                  <c:v>Before 1900</c:v>
                </c:pt>
                <c:pt idx="1">
                  <c:v>1900-1929</c:v>
                </c:pt>
                <c:pt idx="2">
                  <c:v>1930-1949</c:v>
                </c:pt>
                <c:pt idx="3">
                  <c:v>1950-1966</c:v>
                </c:pt>
                <c:pt idx="4">
                  <c:v>1967-1977</c:v>
                </c:pt>
                <c:pt idx="5">
                  <c:v>1978-1982</c:v>
                </c:pt>
                <c:pt idx="6">
                  <c:v>1983-1993</c:v>
                </c:pt>
                <c:pt idx="7">
                  <c:v>1994-1999</c:v>
                </c:pt>
                <c:pt idx="8">
                  <c:v>2000-2004</c:v>
                </c:pt>
                <c:pt idx="9">
                  <c:v>2005-2010</c:v>
                </c:pt>
                <c:pt idx="10">
                  <c:v>2010 onwards</c:v>
                </c:pt>
              </c:strCache>
            </c:strRef>
          </c:cat>
          <c:val>
            <c:numRef>
              <c:f>'Stock by Age_Energy Rating'!$D$5:$D$16</c:f>
              <c:numCache>
                <c:formatCode>General</c:formatCode>
                <c:ptCount val="11"/>
                <c:pt idx="1">
                  <c:v>6</c:v>
                </c:pt>
                <c:pt idx="2">
                  <c:v>8</c:v>
                </c:pt>
                <c:pt idx="3">
                  <c:v>6</c:v>
                </c:pt>
                <c:pt idx="4">
                  <c:v>5</c:v>
                </c:pt>
                <c:pt idx="5">
                  <c:v>1</c:v>
                </c:pt>
                <c:pt idx="6">
                  <c:v>1</c:v>
                </c:pt>
                <c:pt idx="7">
                  <c:v>3</c:v>
                </c:pt>
                <c:pt idx="8">
                  <c:v>2</c:v>
                </c:pt>
              </c:numCache>
            </c:numRef>
          </c:val>
          <c:extLst>
            <c:ext xmlns:c16="http://schemas.microsoft.com/office/drawing/2014/chart" uri="{C3380CC4-5D6E-409C-BE32-E72D297353CC}">
              <c16:uniqueId val="{00000001-DE03-4627-A87E-E30A3875EBCB}"/>
            </c:ext>
          </c:extLst>
        </c:ser>
        <c:ser>
          <c:idx val="2"/>
          <c:order val="2"/>
          <c:tx>
            <c:strRef>
              <c:f>'Stock by Age_Energy Rating'!$E$3:$E$4</c:f>
              <c:strCache>
                <c:ptCount val="1"/>
                <c:pt idx="0">
                  <c:v>E2</c:v>
                </c:pt>
              </c:strCache>
            </c:strRef>
          </c:tx>
          <c:spPr>
            <a:solidFill>
              <a:srgbClr val="C00000"/>
            </a:solidFill>
            <a:ln>
              <a:noFill/>
            </a:ln>
            <a:effectLst/>
          </c:spPr>
          <c:cat>
            <c:strRef>
              <c:f>'Stock by Age_Energy Rating'!$B$5:$B$16</c:f>
              <c:strCache>
                <c:ptCount val="11"/>
                <c:pt idx="0">
                  <c:v>Before 1900</c:v>
                </c:pt>
                <c:pt idx="1">
                  <c:v>1900-1929</c:v>
                </c:pt>
                <c:pt idx="2">
                  <c:v>1930-1949</c:v>
                </c:pt>
                <c:pt idx="3">
                  <c:v>1950-1966</c:v>
                </c:pt>
                <c:pt idx="4">
                  <c:v>1967-1977</c:v>
                </c:pt>
                <c:pt idx="5">
                  <c:v>1978-1982</c:v>
                </c:pt>
                <c:pt idx="6">
                  <c:v>1983-1993</c:v>
                </c:pt>
                <c:pt idx="7">
                  <c:v>1994-1999</c:v>
                </c:pt>
                <c:pt idx="8">
                  <c:v>2000-2004</c:v>
                </c:pt>
                <c:pt idx="9">
                  <c:v>2005-2010</c:v>
                </c:pt>
                <c:pt idx="10">
                  <c:v>2010 onwards</c:v>
                </c:pt>
              </c:strCache>
            </c:strRef>
          </c:cat>
          <c:val>
            <c:numRef>
              <c:f>'Stock by Age_Energy Rating'!$E$5:$E$16</c:f>
              <c:numCache>
                <c:formatCode>General</c:formatCode>
                <c:ptCount val="11"/>
                <c:pt idx="0">
                  <c:v>3</c:v>
                </c:pt>
                <c:pt idx="1">
                  <c:v>4</c:v>
                </c:pt>
                <c:pt idx="2">
                  <c:v>3</c:v>
                </c:pt>
                <c:pt idx="4">
                  <c:v>5</c:v>
                </c:pt>
                <c:pt idx="5">
                  <c:v>7</c:v>
                </c:pt>
                <c:pt idx="6">
                  <c:v>1</c:v>
                </c:pt>
                <c:pt idx="7">
                  <c:v>4</c:v>
                </c:pt>
                <c:pt idx="8">
                  <c:v>1</c:v>
                </c:pt>
              </c:numCache>
            </c:numRef>
          </c:val>
          <c:extLst>
            <c:ext xmlns:c16="http://schemas.microsoft.com/office/drawing/2014/chart" uri="{C3380CC4-5D6E-409C-BE32-E72D297353CC}">
              <c16:uniqueId val="{00000002-DE03-4627-A87E-E30A3875EBCB}"/>
            </c:ext>
          </c:extLst>
        </c:ser>
        <c:ser>
          <c:idx val="3"/>
          <c:order val="3"/>
          <c:tx>
            <c:strRef>
              <c:f>'Stock by Age_Energy Rating'!$F$3:$F$4</c:f>
              <c:strCache>
                <c:ptCount val="1"/>
                <c:pt idx="0">
                  <c:v>E1</c:v>
                </c:pt>
              </c:strCache>
            </c:strRef>
          </c:tx>
          <c:spPr>
            <a:solidFill>
              <a:srgbClr val="FF0000"/>
            </a:solidFill>
            <a:ln>
              <a:noFill/>
            </a:ln>
            <a:effectLst/>
          </c:spPr>
          <c:cat>
            <c:strRef>
              <c:f>'Stock by Age_Energy Rating'!$B$5:$B$16</c:f>
              <c:strCache>
                <c:ptCount val="11"/>
                <c:pt idx="0">
                  <c:v>Before 1900</c:v>
                </c:pt>
                <c:pt idx="1">
                  <c:v>1900-1929</c:v>
                </c:pt>
                <c:pt idx="2">
                  <c:v>1930-1949</c:v>
                </c:pt>
                <c:pt idx="3">
                  <c:v>1950-1966</c:v>
                </c:pt>
                <c:pt idx="4">
                  <c:v>1967-1977</c:v>
                </c:pt>
                <c:pt idx="5">
                  <c:v>1978-1982</c:v>
                </c:pt>
                <c:pt idx="6">
                  <c:v>1983-1993</c:v>
                </c:pt>
                <c:pt idx="7">
                  <c:v>1994-1999</c:v>
                </c:pt>
                <c:pt idx="8">
                  <c:v>2000-2004</c:v>
                </c:pt>
                <c:pt idx="9">
                  <c:v>2005-2010</c:v>
                </c:pt>
                <c:pt idx="10">
                  <c:v>2010 onwards</c:v>
                </c:pt>
              </c:strCache>
            </c:strRef>
          </c:cat>
          <c:val>
            <c:numRef>
              <c:f>'Stock by Age_Energy Rating'!$F$5:$F$16</c:f>
              <c:numCache>
                <c:formatCode>General</c:formatCode>
                <c:ptCount val="11"/>
                <c:pt idx="0">
                  <c:v>1</c:v>
                </c:pt>
                <c:pt idx="1">
                  <c:v>1</c:v>
                </c:pt>
                <c:pt idx="2">
                  <c:v>5</c:v>
                </c:pt>
                <c:pt idx="3">
                  <c:v>1</c:v>
                </c:pt>
                <c:pt idx="4">
                  <c:v>4</c:v>
                </c:pt>
                <c:pt idx="5">
                  <c:v>7</c:v>
                </c:pt>
                <c:pt idx="6">
                  <c:v>5</c:v>
                </c:pt>
                <c:pt idx="7">
                  <c:v>3</c:v>
                </c:pt>
                <c:pt idx="8">
                  <c:v>5</c:v>
                </c:pt>
                <c:pt idx="9">
                  <c:v>1</c:v>
                </c:pt>
              </c:numCache>
            </c:numRef>
          </c:val>
          <c:extLst>
            <c:ext xmlns:c16="http://schemas.microsoft.com/office/drawing/2014/chart" uri="{C3380CC4-5D6E-409C-BE32-E72D297353CC}">
              <c16:uniqueId val="{00000003-DE03-4627-A87E-E30A3875EBCB}"/>
            </c:ext>
          </c:extLst>
        </c:ser>
        <c:ser>
          <c:idx val="4"/>
          <c:order val="4"/>
          <c:tx>
            <c:strRef>
              <c:f>'Stock by Age_Energy Rating'!$G$3:$G$4</c:f>
              <c:strCache>
                <c:ptCount val="1"/>
                <c:pt idx="0">
                  <c:v>D2</c:v>
                </c:pt>
              </c:strCache>
            </c:strRef>
          </c:tx>
          <c:spPr>
            <a:solidFill>
              <a:srgbClr val="FF6600"/>
            </a:solidFill>
            <a:ln>
              <a:noFill/>
            </a:ln>
            <a:effectLst/>
          </c:spPr>
          <c:cat>
            <c:strRef>
              <c:f>'Stock by Age_Energy Rating'!$B$5:$B$16</c:f>
              <c:strCache>
                <c:ptCount val="11"/>
                <c:pt idx="0">
                  <c:v>Before 1900</c:v>
                </c:pt>
                <c:pt idx="1">
                  <c:v>1900-1929</c:v>
                </c:pt>
                <c:pt idx="2">
                  <c:v>1930-1949</c:v>
                </c:pt>
                <c:pt idx="3">
                  <c:v>1950-1966</c:v>
                </c:pt>
                <c:pt idx="4">
                  <c:v>1967-1977</c:v>
                </c:pt>
                <c:pt idx="5">
                  <c:v>1978-1982</c:v>
                </c:pt>
                <c:pt idx="6">
                  <c:v>1983-1993</c:v>
                </c:pt>
                <c:pt idx="7">
                  <c:v>1994-1999</c:v>
                </c:pt>
                <c:pt idx="8">
                  <c:v>2000-2004</c:v>
                </c:pt>
                <c:pt idx="9">
                  <c:v>2005-2010</c:v>
                </c:pt>
                <c:pt idx="10">
                  <c:v>2010 onwards</c:v>
                </c:pt>
              </c:strCache>
            </c:strRef>
          </c:cat>
          <c:val>
            <c:numRef>
              <c:f>'Stock by Age_Energy Rating'!$G$5:$G$16</c:f>
              <c:numCache>
                <c:formatCode>General</c:formatCode>
                <c:ptCount val="11"/>
                <c:pt idx="0">
                  <c:v>1</c:v>
                </c:pt>
                <c:pt idx="1">
                  <c:v>1</c:v>
                </c:pt>
                <c:pt idx="3">
                  <c:v>4</c:v>
                </c:pt>
                <c:pt idx="4">
                  <c:v>8</c:v>
                </c:pt>
                <c:pt idx="5">
                  <c:v>9</c:v>
                </c:pt>
                <c:pt idx="6">
                  <c:v>8</c:v>
                </c:pt>
                <c:pt idx="7">
                  <c:v>10</c:v>
                </c:pt>
                <c:pt idx="8">
                  <c:v>17</c:v>
                </c:pt>
                <c:pt idx="9">
                  <c:v>4</c:v>
                </c:pt>
              </c:numCache>
            </c:numRef>
          </c:val>
          <c:extLst>
            <c:ext xmlns:c16="http://schemas.microsoft.com/office/drawing/2014/chart" uri="{C3380CC4-5D6E-409C-BE32-E72D297353CC}">
              <c16:uniqueId val="{00000004-DE03-4627-A87E-E30A3875EBCB}"/>
            </c:ext>
          </c:extLst>
        </c:ser>
        <c:ser>
          <c:idx val="5"/>
          <c:order val="5"/>
          <c:tx>
            <c:strRef>
              <c:f>'Stock by Age_Energy Rating'!$H$3:$H$4</c:f>
              <c:strCache>
                <c:ptCount val="1"/>
                <c:pt idx="0">
                  <c:v>D1</c:v>
                </c:pt>
              </c:strCache>
            </c:strRef>
          </c:tx>
          <c:spPr>
            <a:solidFill>
              <a:srgbClr val="FFC000"/>
            </a:solidFill>
            <a:ln>
              <a:noFill/>
            </a:ln>
            <a:effectLst/>
          </c:spPr>
          <c:cat>
            <c:strRef>
              <c:f>'Stock by Age_Energy Rating'!$B$5:$B$16</c:f>
              <c:strCache>
                <c:ptCount val="11"/>
                <c:pt idx="0">
                  <c:v>Before 1900</c:v>
                </c:pt>
                <c:pt idx="1">
                  <c:v>1900-1929</c:v>
                </c:pt>
                <c:pt idx="2">
                  <c:v>1930-1949</c:v>
                </c:pt>
                <c:pt idx="3">
                  <c:v>1950-1966</c:v>
                </c:pt>
                <c:pt idx="4">
                  <c:v>1967-1977</c:v>
                </c:pt>
                <c:pt idx="5">
                  <c:v>1978-1982</c:v>
                </c:pt>
                <c:pt idx="6">
                  <c:v>1983-1993</c:v>
                </c:pt>
                <c:pt idx="7">
                  <c:v>1994-1999</c:v>
                </c:pt>
                <c:pt idx="8">
                  <c:v>2000-2004</c:v>
                </c:pt>
                <c:pt idx="9">
                  <c:v>2005-2010</c:v>
                </c:pt>
                <c:pt idx="10">
                  <c:v>2010 onwards</c:v>
                </c:pt>
              </c:strCache>
            </c:strRef>
          </c:cat>
          <c:val>
            <c:numRef>
              <c:f>'Stock by Age_Energy Rating'!$H$5:$H$16</c:f>
              <c:numCache>
                <c:formatCode>General</c:formatCode>
                <c:ptCount val="11"/>
                <c:pt idx="0">
                  <c:v>2</c:v>
                </c:pt>
                <c:pt idx="1">
                  <c:v>3</c:v>
                </c:pt>
                <c:pt idx="2">
                  <c:v>4</c:v>
                </c:pt>
                <c:pt idx="3">
                  <c:v>1</c:v>
                </c:pt>
                <c:pt idx="4">
                  <c:v>5</c:v>
                </c:pt>
                <c:pt idx="5">
                  <c:v>7</c:v>
                </c:pt>
                <c:pt idx="6">
                  <c:v>6</c:v>
                </c:pt>
                <c:pt idx="7">
                  <c:v>9</c:v>
                </c:pt>
                <c:pt idx="8">
                  <c:v>40</c:v>
                </c:pt>
              </c:numCache>
            </c:numRef>
          </c:val>
          <c:extLst>
            <c:ext xmlns:c16="http://schemas.microsoft.com/office/drawing/2014/chart" uri="{C3380CC4-5D6E-409C-BE32-E72D297353CC}">
              <c16:uniqueId val="{00000005-DE03-4627-A87E-E30A3875EBCB}"/>
            </c:ext>
          </c:extLst>
        </c:ser>
        <c:ser>
          <c:idx val="6"/>
          <c:order val="6"/>
          <c:tx>
            <c:strRef>
              <c:f>'Stock by Age_Energy Rating'!$I$3:$I$4</c:f>
              <c:strCache>
                <c:ptCount val="1"/>
                <c:pt idx="0">
                  <c:v>C3</c:v>
                </c:pt>
              </c:strCache>
            </c:strRef>
          </c:tx>
          <c:spPr>
            <a:solidFill>
              <a:schemeClr val="accent6">
                <a:lumMod val="20000"/>
                <a:lumOff val="80000"/>
              </a:schemeClr>
            </a:solidFill>
            <a:ln>
              <a:noFill/>
            </a:ln>
            <a:effectLst/>
          </c:spPr>
          <c:cat>
            <c:strRef>
              <c:f>'Stock by Age_Energy Rating'!$B$5:$B$16</c:f>
              <c:strCache>
                <c:ptCount val="11"/>
                <c:pt idx="0">
                  <c:v>Before 1900</c:v>
                </c:pt>
                <c:pt idx="1">
                  <c:v>1900-1929</c:v>
                </c:pt>
                <c:pt idx="2">
                  <c:v>1930-1949</c:v>
                </c:pt>
                <c:pt idx="3">
                  <c:v>1950-1966</c:v>
                </c:pt>
                <c:pt idx="4">
                  <c:v>1967-1977</c:v>
                </c:pt>
                <c:pt idx="5">
                  <c:v>1978-1982</c:v>
                </c:pt>
                <c:pt idx="6">
                  <c:v>1983-1993</c:v>
                </c:pt>
                <c:pt idx="7">
                  <c:v>1994-1999</c:v>
                </c:pt>
                <c:pt idx="8">
                  <c:v>2000-2004</c:v>
                </c:pt>
                <c:pt idx="9">
                  <c:v>2005-2010</c:v>
                </c:pt>
                <c:pt idx="10">
                  <c:v>2010 onwards</c:v>
                </c:pt>
              </c:strCache>
            </c:strRef>
          </c:cat>
          <c:val>
            <c:numRef>
              <c:f>'Stock by Age_Energy Rating'!$I$5:$I$16</c:f>
              <c:numCache>
                <c:formatCode>General</c:formatCode>
                <c:ptCount val="11"/>
                <c:pt idx="0">
                  <c:v>1</c:v>
                </c:pt>
                <c:pt idx="1">
                  <c:v>2</c:v>
                </c:pt>
                <c:pt idx="2">
                  <c:v>2</c:v>
                </c:pt>
                <c:pt idx="3">
                  <c:v>1</c:v>
                </c:pt>
                <c:pt idx="4">
                  <c:v>7</c:v>
                </c:pt>
                <c:pt idx="5">
                  <c:v>5</c:v>
                </c:pt>
                <c:pt idx="6">
                  <c:v>7</c:v>
                </c:pt>
                <c:pt idx="7">
                  <c:v>11</c:v>
                </c:pt>
                <c:pt idx="8">
                  <c:v>31</c:v>
                </c:pt>
                <c:pt idx="9">
                  <c:v>5</c:v>
                </c:pt>
              </c:numCache>
            </c:numRef>
          </c:val>
          <c:extLst>
            <c:ext xmlns:c16="http://schemas.microsoft.com/office/drawing/2014/chart" uri="{C3380CC4-5D6E-409C-BE32-E72D297353CC}">
              <c16:uniqueId val="{00000006-DE03-4627-A87E-E30A3875EBCB}"/>
            </c:ext>
          </c:extLst>
        </c:ser>
        <c:ser>
          <c:idx val="7"/>
          <c:order val="7"/>
          <c:tx>
            <c:strRef>
              <c:f>'Stock by Age_Energy Rating'!$J$3:$J$4</c:f>
              <c:strCache>
                <c:ptCount val="1"/>
                <c:pt idx="0">
                  <c:v>C2</c:v>
                </c:pt>
              </c:strCache>
            </c:strRef>
          </c:tx>
          <c:spPr>
            <a:solidFill>
              <a:schemeClr val="accent6">
                <a:lumMod val="40000"/>
                <a:lumOff val="60000"/>
              </a:schemeClr>
            </a:solidFill>
            <a:ln>
              <a:noFill/>
            </a:ln>
            <a:effectLst/>
          </c:spPr>
          <c:cat>
            <c:strRef>
              <c:f>'Stock by Age_Energy Rating'!$B$5:$B$16</c:f>
              <c:strCache>
                <c:ptCount val="11"/>
                <c:pt idx="0">
                  <c:v>Before 1900</c:v>
                </c:pt>
                <c:pt idx="1">
                  <c:v>1900-1929</c:v>
                </c:pt>
                <c:pt idx="2">
                  <c:v>1930-1949</c:v>
                </c:pt>
                <c:pt idx="3">
                  <c:v>1950-1966</c:v>
                </c:pt>
                <c:pt idx="4">
                  <c:v>1967-1977</c:v>
                </c:pt>
                <c:pt idx="5">
                  <c:v>1978-1982</c:v>
                </c:pt>
                <c:pt idx="6">
                  <c:v>1983-1993</c:v>
                </c:pt>
                <c:pt idx="7">
                  <c:v>1994-1999</c:v>
                </c:pt>
                <c:pt idx="8">
                  <c:v>2000-2004</c:v>
                </c:pt>
                <c:pt idx="9">
                  <c:v>2005-2010</c:v>
                </c:pt>
                <c:pt idx="10">
                  <c:v>2010 onwards</c:v>
                </c:pt>
              </c:strCache>
            </c:strRef>
          </c:cat>
          <c:val>
            <c:numRef>
              <c:f>'Stock by Age_Energy Rating'!$J$5:$J$16</c:f>
              <c:numCache>
                <c:formatCode>General</c:formatCode>
                <c:ptCount val="11"/>
                <c:pt idx="0">
                  <c:v>2</c:v>
                </c:pt>
                <c:pt idx="2">
                  <c:v>3</c:v>
                </c:pt>
                <c:pt idx="3">
                  <c:v>1</c:v>
                </c:pt>
                <c:pt idx="4">
                  <c:v>3</c:v>
                </c:pt>
                <c:pt idx="5">
                  <c:v>9</c:v>
                </c:pt>
                <c:pt idx="6">
                  <c:v>8</c:v>
                </c:pt>
                <c:pt idx="7">
                  <c:v>16</c:v>
                </c:pt>
                <c:pt idx="8">
                  <c:v>56</c:v>
                </c:pt>
                <c:pt idx="9">
                  <c:v>11</c:v>
                </c:pt>
              </c:numCache>
            </c:numRef>
          </c:val>
          <c:extLst>
            <c:ext xmlns:c16="http://schemas.microsoft.com/office/drawing/2014/chart" uri="{C3380CC4-5D6E-409C-BE32-E72D297353CC}">
              <c16:uniqueId val="{00000007-DE03-4627-A87E-E30A3875EBCB}"/>
            </c:ext>
          </c:extLst>
        </c:ser>
        <c:ser>
          <c:idx val="8"/>
          <c:order val="8"/>
          <c:tx>
            <c:strRef>
              <c:f>'Stock by Age_Energy Rating'!$K$3:$K$4</c:f>
              <c:strCache>
                <c:ptCount val="1"/>
                <c:pt idx="0">
                  <c:v>C1</c:v>
                </c:pt>
              </c:strCache>
            </c:strRef>
          </c:tx>
          <c:spPr>
            <a:solidFill>
              <a:schemeClr val="accent6">
                <a:lumMod val="60000"/>
                <a:lumOff val="40000"/>
              </a:schemeClr>
            </a:solidFill>
            <a:ln>
              <a:noFill/>
            </a:ln>
            <a:effectLst/>
          </c:spPr>
          <c:cat>
            <c:strRef>
              <c:f>'Stock by Age_Energy Rating'!$B$5:$B$16</c:f>
              <c:strCache>
                <c:ptCount val="11"/>
                <c:pt idx="0">
                  <c:v>Before 1900</c:v>
                </c:pt>
                <c:pt idx="1">
                  <c:v>1900-1929</c:v>
                </c:pt>
                <c:pt idx="2">
                  <c:v>1930-1949</c:v>
                </c:pt>
                <c:pt idx="3">
                  <c:v>1950-1966</c:v>
                </c:pt>
                <c:pt idx="4">
                  <c:v>1967-1977</c:v>
                </c:pt>
                <c:pt idx="5">
                  <c:v>1978-1982</c:v>
                </c:pt>
                <c:pt idx="6">
                  <c:v>1983-1993</c:v>
                </c:pt>
                <c:pt idx="7">
                  <c:v>1994-1999</c:v>
                </c:pt>
                <c:pt idx="8">
                  <c:v>2000-2004</c:v>
                </c:pt>
                <c:pt idx="9">
                  <c:v>2005-2010</c:v>
                </c:pt>
                <c:pt idx="10">
                  <c:v>2010 onwards</c:v>
                </c:pt>
              </c:strCache>
            </c:strRef>
          </c:cat>
          <c:val>
            <c:numRef>
              <c:f>'Stock by Age_Energy Rating'!$K$5:$K$16</c:f>
              <c:numCache>
                <c:formatCode>General</c:formatCode>
                <c:ptCount val="11"/>
                <c:pt idx="0">
                  <c:v>2</c:v>
                </c:pt>
                <c:pt idx="1">
                  <c:v>1</c:v>
                </c:pt>
                <c:pt idx="2">
                  <c:v>2</c:v>
                </c:pt>
                <c:pt idx="3">
                  <c:v>2</c:v>
                </c:pt>
                <c:pt idx="4">
                  <c:v>2</c:v>
                </c:pt>
                <c:pt idx="5">
                  <c:v>4</c:v>
                </c:pt>
                <c:pt idx="6">
                  <c:v>6</c:v>
                </c:pt>
                <c:pt idx="7">
                  <c:v>6</c:v>
                </c:pt>
                <c:pt idx="8">
                  <c:v>42</c:v>
                </c:pt>
                <c:pt idx="9">
                  <c:v>10</c:v>
                </c:pt>
                <c:pt idx="10">
                  <c:v>1</c:v>
                </c:pt>
              </c:numCache>
            </c:numRef>
          </c:val>
          <c:extLst>
            <c:ext xmlns:c16="http://schemas.microsoft.com/office/drawing/2014/chart" uri="{C3380CC4-5D6E-409C-BE32-E72D297353CC}">
              <c16:uniqueId val="{00000008-DE03-4627-A87E-E30A3875EBCB}"/>
            </c:ext>
          </c:extLst>
        </c:ser>
        <c:ser>
          <c:idx val="9"/>
          <c:order val="9"/>
          <c:tx>
            <c:strRef>
              <c:f>'Stock by Age_Energy Rating'!$L$3:$L$4</c:f>
              <c:strCache>
                <c:ptCount val="1"/>
                <c:pt idx="0">
                  <c:v>B3</c:v>
                </c:pt>
              </c:strCache>
            </c:strRef>
          </c:tx>
          <c:spPr>
            <a:solidFill>
              <a:schemeClr val="accent6">
                <a:lumMod val="75000"/>
              </a:schemeClr>
            </a:solidFill>
            <a:ln>
              <a:noFill/>
            </a:ln>
            <a:effectLst/>
          </c:spPr>
          <c:cat>
            <c:strRef>
              <c:f>'Stock by Age_Energy Rating'!$B$5:$B$16</c:f>
              <c:strCache>
                <c:ptCount val="11"/>
                <c:pt idx="0">
                  <c:v>Before 1900</c:v>
                </c:pt>
                <c:pt idx="1">
                  <c:v>1900-1929</c:v>
                </c:pt>
                <c:pt idx="2">
                  <c:v>1930-1949</c:v>
                </c:pt>
                <c:pt idx="3">
                  <c:v>1950-1966</c:v>
                </c:pt>
                <c:pt idx="4">
                  <c:v>1967-1977</c:v>
                </c:pt>
                <c:pt idx="5">
                  <c:v>1978-1982</c:v>
                </c:pt>
                <c:pt idx="6">
                  <c:v>1983-1993</c:v>
                </c:pt>
                <c:pt idx="7">
                  <c:v>1994-1999</c:v>
                </c:pt>
                <c:pt idx="8">
                  <c:v>2000-2004</c:v>
                </c:pt>
                <c:pt idx="9">
                  <c:v>2005-2010</c:v>
                </c:pt>
                <c:pt idx="10">
                  <c:v>2010 onwards</c:v>
                </c:pt>
              </c:strCache>
            </c:strRef>
          </c:cat>
          <c:val>
            <c:numRef>
              <c:f>'Stock by Age_Energy Rating'!$L$5:$L$16</c:f>
              <c:numCache>
                <c:formatCode>General</c:formatCode>
                <c:ptCount val="11"/>
                <c:pt idx="0">
                  <c:v>1</c:v>
                </c:pt>
                <c:pt idx="1">
                  <c:v>2</c:v>
                </c:pt>
                <c:pt idx="2">
                  <c:v>1</c:v>
                </c:pt>
                <c:pt idx="4">
                  <c:v>5</c:v>
                </c:pt>
                <c:pt idx="5">
                  <c:v>3</c:v>
                </c:pt>
                <c:pt idx="6">
                  <c:v>5</c:v>
                </c:pt>
                <c:pt idx="7">
                  <c:v>4</c:v>
                </c:pt>
                <c:pt idx="8">
                  <c:v>25</c:v>
                </c:pt>
                <c:pt idx="9">
                  <c:v>17</c:v>
                </c:pt>
                <c:pt idx="10">
                  <c:v>1</c:v>
                </c:pt>
              </c:numCache>
            </c:numRef>
          </c:val>
          <c:extLst>
            <c:ext xmlns:c16="http://schemas.microsoft.com/office/drawing/2014/chart" uri="{C3380CC4-5D6E-409C-BE32-E72D297353CC}">
              <c16:uniqueId val="{00000009-DE03-4627-A87E-E30A3875EBCB}"/>
            </c:ext>
          </c:extLst>
        </c:ser>
        <c:ser>
          <c:idx val="10"/>
          <c:order val="10"/>
          <c:tx>
            <c:strRef>
              <c:f>'Stock by Age_Energy Rating'!$M$3:$M$4</c:f>
              <c:strCache>
                <c:ptCount val="1"/>
                <c:pt idx="0">
                  <c:v>B2</c:v>
                </c:pt>
              </c:strCache>
            </c:strRef>
          </c:tx>
          <c:spPr>
            <a:solidFill>
              <a:schemeClr val="accent6">
                <a:lumMod val="50000"/>
              </a:schemeClr>
            </a:solidFill>
            <a:ln>
              <a:noFill/>
            </a:ln>
            <a:effectLst/>
          </c:spPr>
          <c:cat>
            <c:strRef>
              <c:f>'Stock by Age_Energy Rating'!$B$5:$B$16</c:f>
              <c:strCache>
                <c:ptCount val="11"/>
                <c:pt idx="0">
                  <c:v>Before 1900</c:v>
                </c:pt>
                <c:pt idx="1">
                  <c:v>1900-1929</c:v>
                </c:pt>
                <c:pt idx="2">
                  <c:v>1930-1949</c:v>
                </c:pt>
                <c:pt idx="3">
                  <c:v>1950-1966</c:v>
                </c:pt>
                <c:pt idx="4">
                  <c:v>1967-1977</c:v>
                </c:pt>
                <c:pt idx="5">
                  <c:v>1978-1982</c:v>
                </c:pt>
                <c:pt idx="6">
                  <c:v>1983-1993</c:v>
                </c:pt>
                <c:pt idx="7">
                  <c:v>1994-1999</c:v>
                </c:pt>
                <c:pt idx="8">
                  <c:v>2000-2004</c:v>
                </c:pt>
                <c:pt idx="9">
                  <c:v>2005-2010</c:v>
                </c:pt>
                <c:pt idx="10">
                  <c:v>2010 onwards</c:v>
                </c:pt>
              </c:strCache>
            </c:strRef>
          </c:cat>
          <c:val>
            <c:numRef>
              <c:f>'Stock by Age_Energy Rating'!$M$5:$M$16</c:f>
              <c:numCache>
                <c:formatCode>General</c:formatCode>
                <c:ptCount val="11"/>
                <c:pt idx="1">
                  <c:v>1</c:v>
                </c:pt>
                <c:pt idx="2">
                  <c:v>2</c:v>
                </c:pt>
                <c:pt idx="3">
                  <c:v>1</c:v>
                </c:pt>
                <c:pt idx="4">
                  <c:v>2</c:v>
                </c:pt>
                <c:pt idx="5">
                  <c:v>1</c:v>
                </c:pt>
                <c:pt idx="6">
                  <c:v>2</c:v>
                </c:pt>
                <c:pt idx="7">
                  <c:v>2</c:v>
                </c:pt>
                <c:pt idx="8">
                  <c:v>10</c:v>
                </c:pt>
                <c:pt idx="9">
                  <c:v>8</c:v>
                </c:pt>
              </c:numCache>
            </c:numRef>
          </c:val>
          <c:extLst>
            <c:ext xmlns:c16="http://schemas.microsoft.com/office/drawing/2014/chart" uri="{C3380CC4-5D6E-409C-BE32-E72D297353CC}">
              <c16:uniqueId val="{0000000A-DE03-4627-A87E-E30A3875EBCB}"/>
            </c:ext>
          </c:extLst>
        </c:ser>
        <c:ser>
          <c:idx val="11"/>
          <c:order val="11"/>
          <c:tx>
            <c:strRef>
              <c:f>'Stock by Age_Energy Rating'!$N$3:$N$4</c:f>
              <c:strCache>
                <c:ptCount val="1"/>
                <c:pt idx="0">
                  <c:v>B1</c:v>
                </c:pt>
              </c:strCache>
            </c:strRef>
          </c:tx>
          <c:spPr>
            <a:solidFill>
              <a:srgbClr val="003300"/>
            </a:solidFill>
            <a:ln w="25400">
              <a:noFill/>
            </a:ln>
            <a:effectLst/>
          </c:spPr>
          <c:cat>
            <c:strRef>
              <c:f>'Stock by Age_Energy Rating'!$B$5:$B$16</c:f>
              <c:strCache>
                <c:ptCount val="11"/>
                <c:pt idx="0">
                  <c:v>Before 1900</c:v>
                </c:pt>
                <c:pt idx="1">
                  <c:v>1900-1929</c:v>
                </c:pt>
                <c:pt idx="2">
                  <c:v>1930-1949</c:v>
                </c:pt>
                <c:pt idx="3">
                  <c:v>1950-1966</c:v>
                </c:pt>
                <c:pt idx="4">
                  <c:v>1967-1977</c:v>
                </c:pt>
                <c:pt idx="5">
                  <c:v>1978-1982</c:v>
                </c:pt>
                <c:pt idx="6">
                  <c:v>1983-1993</c:v>
                </c:pt>
                <c:pt idx="7">
                  <c:v>1994-1999</c:v>
                </c:pt>
                <c:pt idx="8">
                  <c:v>2000-2004</c:v>
                </c:pt>
                <c:pt idx="9">
                  <c:v>2005-2010</c:v>
                </c:pt>
                <c:pt idx="10">
                  <c:v>2010 onwards</c:v>
                </c:pt>
              </c:strCache>
            </c:strRef>
          </c:cat>
          <c:val>
            <c:numRef>
              <c:f>'Stock by Age_Energy Rating'!$N$5:$N$16</c:f>
              <c:numCache>
                <c:formatCode>General</c:formatCode>
                <c:ptCount val="11"/>
                <c:pt idx="2">
                  <c:v>1</c:v>
                </c:pt>
                <c:pt idx="4">
                  <c:v>2</c:v>
                </c:pt>
                <c:pt idx="5">
                  <c:v>1</c:v>
                </c:pt>
                <c:pt idx="7">
                  <c:v>1</c:v>
                </c:pt>
                <c:pt idx="8">
                  <c:v>1</c:v>
                </c:pt>
                <c:pt idx="9">
                  <c:v>6</c:v>
                </c:pt>
                <c:pt idx="10">
                  <c:v>1</c:v>
                </c:pt>
              </c:numCache>
            </c:numRef>
          </c:val>
          <c:extLst>
            <c:ext xmlns:c16="http://schemas.microsoft.com/office/drawing/2014/chart" uri="{C3380CC4-5D6E-409C-BE32-E72D297353CC}">
              <c16:uniqueId val="{0000000B-DE03-4627-A87E-E30A3875EBCB}"/>
            </c:ext>
          </c:extLst>
        </c:ser>
        <c:ser>
          <c:idx val="12"/>
          <c:order val="12"/>
          <c:tx>
            <c:strRef>
              <c:f>'Stock by Age_Energy Rating'!$O$3:$O$4</c:f>
              <c:strCache>
                <c:ptCount val="1"/>
                <c:pt idx="0">
                  <c:v>A3</c:v>
                </c:pt>
              </c:strCache>
            </c:strRef>
          </c:tx>
          <c:spPr>
            <a:solidFill>
              <a:srgbClr val="99FF66"/>
            </a:solidFill>
            <a:ln w="25400">
              <a:noFill/>
            </a:ln>
            <a:effectLst/>
          </c:spPr>
          <c:cat>
            <c:strRef>
              <c:f>'Stock by Age_Energy Rating'!$B$5:$B$16</c:f>
              <c:strCache>
                <c:ptCount val="11"/>
                <c:pt idx="0">
                  <c:v>Before 1900</c:v>
                </c:pt>
                <c:pt idx="1">
                  <c:v>1900-1929</c:v>
                </c:pt>
                <c:pt idx="2">
                  <c:v>1930-1949</c:v>
                </c:pt>
                <c:pt idx="3">
                  <c:v>1950-1966</c:v>
                </c:pt>
                <c:pt idx="4">
                  <c:v>1967-1977</c:v>
                </c:pt>
                <c:pt idx="5">
                  <c:v>1978-1982</c:v>
                </c:pt>
                <c:pt idx="6">
                  <c:v>1983-1993</c:v>
                </c:pt>
                <c:pt idx="7">
                  <c:v>1994-1999</c:v>
                </c:pt>
                <c:pt idx="8">
                  <c:v>2000-2004</c:v>
                </c:pt>
                <c:pt idx="9">
                  <c:v>2005-2010</c:v>
                </c:pt>
                <c:pt idx="10">
                  <c:v>2010 onwards</c:v>
                </c:pt>
              </c:strCache>
            </c:strRef>
          </c:cat>
          <c:val>
            <c:numRef>
              <c:f>'Stock by Age_Energy Rating'!$O$5:$O$16</c:f>
              <c:numCache>
                <c:formatCode>General</c:formatCode>
                <c:ptCount val="11"/>
                <c:pt idx="2">
                  <c:v>2</c:v>
                </c:pt>
                <c:pt idx="4">
                  <c:v>1</c:v>
                </c:pt>
                <c:pt idx="8">
                  <c:v>3</c:v>
                </c:pt>
                <c:pt idx="10">
                  <c:v>3</c:v>
                </c:pt>
              </c:numCache>
            </c:numRef>
          </c:val>
          <c:extLst>
            <c:ext xmlns:c16="http://schemas.microsoft.com/office/drawing/2014/chart" uri="{C3380CC4-5D6E-409C-BE32-E72D297353CC}">
              <c16:uniqueId val="{0000000C-DE03-4627-A87E-E30A3875EBCB}"/>
            </c:ext>
          </c:extLst>
        </c:ser>
        <c:ser>
          <c:idx val="13"/>
          <c:order val="13"/>
          <c:tx>
            <c:strRef>
              <c:f>'Stock by Age_Energy Rating'!$P$3:$P$4</c:f>
              <c:strCache>
                <c:ptCount val="1"/>
                <c:pt idx="0">
                  <c:v>A2</c:v>
                </c:pt>
              </c:strCache>
            </c:strRef>
          </c:tx>
          <c:spPr>
            <a:solidFill>
              <a:srgbClr val="33CC33"/>
            </a:solidFill>
            <a:ln w="25400">
              <a:noFill/>
            </a:ln>
            <a:effectLst/>
          </c:spPr>
          <c:cat>
            <c:strRef>
              <c:f>'Stock by Age_Energy Rating'!$B$5:$B$16</c:f>
              <c:strCache>
                <c:ptCount val="11"/>
                <c:pt idx="0">
                  <c:v>Before 1900</c:v>
                </c:pt>
                <c:pt idx="1">
                  <c:v>1900-1929</c:v>
                </c:pt>
                <c:pt idx="2">
                  <c:v>1930-1949</c:v>
                </c:pt>
                <c:pt idx="3">
                  <c:v>1950-1966</c:v>
                </c:pt>
                <c:pt idx="4">
                  <c:v>1967-1977</c:v>
                </c:pt>
                <c:pt idx="5">
                  <c:v>1978-1982</c:v>
                </c:pt>
                <c:pt idx="6">
                  <c:v>1983-1993</c:v>
                </c:pt>
                <c:pt idx="7">
                  <c:v>1994-1999</c:v>
                </c:pt>
                <c:pt idx="8">
                  <c:v>2000-2004</c:v>
                </c:pt>
                <c:pt idx="9">
                  <c:v>2005-2010</c:v>
                </c:pt>
                <c:pt idx="10">
                  <c:v>2010 onwards</c:v>
                </c:pt>
              </c:strCache>
            </c:strRef>
          </c:cat>
          <c:val>
            <c:numRef>
              <c:f>'Stock by Age_Energy Rating'!$P$5:$P$16</c:f>
              <c:numCache>
                <c:formatCode>General</c:formatCode>
                <c:ptCount val="11"/>
                <c:pt idx="5">
                  <c:v>1</c:v>
                </c:pt>
                <c:pt idx="9">
                  <c:v>1</c:v>
                </c:pt>
                <c:pt idx="10">
                  <c:v>52</c:v>
                </c:pt>
              </c:numCache>
            </c:numRef>
          </c:val>
          <c:extLst>
            <c:ext xmlns:c16="http://schemas.microsoft.com/office/drawing/2014/chart" uri="{C3380CC4-5D6E-409C-BE32-E72D297353CC}">
              <c16:uniqueId val="{0000000D-DE03-4627-A87E-E30A3875EBCB}"/>
            </c:ext>
          </c:extLst>
        </c:ser>
        <c:ser>
          <c:idx val="14"/>
          <c:order val="14"/>
          <c:tx>
            <c:strRef>
              <c:f>'Stock by Age_Energy Rating'!$Q$3:$Q$4</c:f>
              <c:strCache>
                <c:ptCount val="1"/>
                <c:pt idx="0">
                  <c:v>A1</c:v>
                </c:pt>
              </c:strCache>
            </c:strRef>
          </c:tx>
          <c:spPr>
            <a:solidFill>
              <a:srgbClr val="00CC00"/>
            </a:solidFill>
            <a:ln w="25400">
              <a:noFill/>
            </a:ln>
            <a:effectLst/>
          </c:spPr>
          <c:cat>
            <c:strRef>
              <c:f>'Stock by Age_Energy Rating'!$B$5:$B$16</c:f>
              <c:strCache>
                <c:ptCount val="11"/>
                <c:pt idx="0">
                  <c:v>Before 1900</c:v>
                </c:pt>
                <c:pt idx="1">
                  <c:v>1900-1929</c:v>
                </c:pt>
                <c:pt idx="2">
                  <c:v>1930-1949</c:v>
                </c:pt>
                <c:pt idx="3">
                  <c:v>1950-1966</c:v>
                </c:pt>
                <c:pt idx="4">
                  <c:v>1967-1977</c:v>
                </c:pt>
                <c:pt idx="5">
                  <c:v>1978-1982</c:v>
                </c:pt>
                <c:pt idx="6">
                  <c:v>1983-1993</c:v>
                </c:pt>
                <c:pt idx="7">
                  <c:v>1994-1999</c:v>
                </c:pt>
                <c:pt idx="8">
                  <c:v>2000-2004</c:v>
                </c:pt>
                <c:pt idx="9">
                  <c:v>2005-2010</c:v>
                </c:pt>
                <c:pt idx="10">
                  <c:v>2010 onwards</c:v>
                </c:pt>
              </c:strCache>
            </c:strRef>
          </c:cat>
          <c:val>
            <c:numRef>
              <c:f>'Stock by Age_Energy Rating'!$Q$5:$Q$16</c:f>
              <c:numCache>
                <c:formatCode>General</c:formatCode>
                <c:ptCount val="11"/>
                <c:pt idx="10">
                  <c:v>2</c:v>
                </c:pt>
              </c:numCache>
            </c:numRef>
          </c:val>
          <c:extLst>
            <c:ext xmlns:c16="http://schemas.microsoft.com/office/drawing/2014/chart" uri="{C3380CC4-5D6E-409C-BE32-E72D297353CC}">
              <c16:uniqueId val="{0000000E-DE03-4627-A87E-E30A3875EBCB}"/>
            </c:ext>
          </c:extLst>
        </c:ser>
        <c:dLbls>
          <c:showLegendKey val="0"/>
          <c:showVal val="0"/>
          <c:showCatName val="0"/>
          <c:showSerName val="0"/>
          <c:showPercent val="0"/>
          <c:showBubbleSize val="0"/>
        </c:dLbls>
        <c:axId val="2128385680"/>
        <c:axId val="213740640"/>
      </c:areaChart>
      <c:catAx>
        <c:axId val="21283856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crossAx val="213740640"/>
        <c:crosses val="autoZero"/>
        <c:auto val="1"/>
        <c:lblAlgn val="ctr"/>
        <c:lblOffset val="100"/>
        <c:noMultiLvlLbl val="0"/>
      </c:catAx>
      <c:valAx>
        <c:axId val="213740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crossAx val="2128385680"/>
        <c:crosses val="autoZero"/>
        <c:crossBetween val="midCat"/>
      </c:valAx>
      <c:spPr>
        <a:noFill/>
        <a:ln>
          <a:noFill/>
        </a:ln>
        <a:effectLst/>
      </c:spPr>
    </c:plotArea>
    <c:legend>
      <c:legendPos val="r"/>
      <c:layout>
        <c:manualLayout>
          <c:xMode val="edge"/>
          <c:yMode val="edge"/>
          <c:x val="0.11315146544181977"/>
          <c:y val="3.6496497171915609E-2"/>
          <c:w val="0.35525142169728791"/>
          <c:h val="0.30276252395664516"/>
        </c:manualLayout>
      </c:layout>
      <c:overlay val="0"/>
      <c:spPr>
        <a:solidFill>
          <a:schemeClr val="bg1"/>
        </a:solidFill>
        <a:ln>
          <a:solidFill>
            <a:schemeClr val="tx1"/>
          </a:solidFill>
        </a:ln>
        <a:effectLst/>
      </c:spPr>
      <c:txPr>
        <a:bodyPr rot="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160" b="0" i="0" u="none" strike="noStrike" kern="1200" spc="0" baseline="0">
                <a:solidFill>
                  <a:prstClr val="black"/>
                </a:solidFill>
                <a:latin typeface="Times New Roman" panose="02020603050405020304" pitchFamily="18" charset="0"/>
                <a:ea typeface="+mn-ea"/>
                <a:cs typeface="Times New Roman" panose="02020603050405020304" pitchFamily="18" charset="0"/>
              </a:defRPr>
            </a:pPr>
            <a:r>
              <a:rPr lang="en-GB" sz="1800" b="1" dirty="0">
                <a:effectLst/>
              </a:rPr>
              <a:t>CO</a:t>
            </a:r>
            <a:r>
              <a:rPr lang="en-GB" sz="1800" b="1" baseline="-25000" dirty="0">
                <a:effectLst/>
              </a:rPr>
              <a:t>2</a:t>
            </a:r>
            <a:r>
              <a:rPr lang="en-GB" dirty="0"/>
              <a:t> </a:t>
            </a: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solidFill>
              </a:defRPr>
            </a:pPr>
            <a:r>
              <a:rPr lang="en-GB" dirty="0"/>
              <a:t>(</a:t>
            </a:r>
            <a:r>
              <a:rPr lang="en-GB" b="0" dirty="0"/>
              <a:t>tonnes</a:t>
            </a:r>
            <a:r>
              <a:rPr lang="en-GB" dirty="0"/>
              <a:t>)</a:t>
            </a:r>
          </a:p>
        </c:rich>
      </c:tx>
      <c:layout>
        <c:manualLayout>
          <c:xMode val="edge"/>
          <c:yMode val="edge"/>
          <c:x val="0.39564929391542181"/>
          <c:y val="0.37176762651777867"/>
        </c:manualLayout>
      </c:layout>
      <c:overlay val="0"/>
      <c:spPr>
        <a:solidFill>
          <a:sysClr val="window" lastClr="FFFFFF"/>
        </a:solidFill>
        <a:ln w="28575" cap="flat" cmpd="sng" algn="ctr">
          <a:noFill/>
          <a:prstDash val="solid"/>
          <a:miter lim="800000"/>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160" b="0" i="0" u="none" strike="noStrike" kern="1200" spc="0" baseline="0">
              <a:solidFill>
                <a:prstClr val="black"/>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21085739282589677"/>
          <c:y val="9.5383943380607794E-2"/>
          <c:w val="0.59637181391125516"/>
          <c:h val="0.80266926648341219"/>
        </c:manualLayout>
      </c:layout>
      <c:doughnutChart>
        <c:varyColors val="1"/>
        <c:ser>
          <c:idx val="0"/>
          <c:order val="0"/>
          <c:tx>
            <c:strRef>
              <c:f>'Summary (Codema) '!$O$53</c:f>
              <c:strCache>
                <c:ptCount val="1"/>
                <c:pt idx="0">
                  <c:v>CO2 (tonnes)</c:v>
                </c:pt>
              </c:strCache>
            </c:strRef>
          </c:tx>
          <c:dPt>
            <c:idx val="0"/>
            <c:bubble3D val="0"/>
            <c:spPr>
              <a:solidFill>
                <a:srgbClr val="5B9BD5"/>
              </a:solidFill>
              <a:ln>
                <a:noFill/>
              </a:ln>
              <a:effectLst/>
            </c:spPr>
            <c:extLst>
              <c:ext xmlns:c16="http://schemas.microsoft.com/office/drawing/2014/chart" uri="{C3380CC4-5D6E-409C-BE32-E72D297353CC}">
                <c16:uniqueId val="{00000004-300A-4BD6-B929-A5E28132A533}"/>
              </c:ext>
            </c:extLst>
          </c:dPt>
          <c:dPt>
            <c:idx val="1"/>
            <c:bubble3D val="0"/>
            <c:spPr>
              <a:solidFill>
                <a:srgbClr val="FF9933"/>
              </a:solidFill>
              <a:ln>
                <a:noFill/>
              </a:ln>
              <a:effectLst/>
            </c:spPr>
            <c:extLst>
              <c:ext xmlns:c16="http://schemas.microsoft.com/office/drawing/2014/chart" uri="{C3380CC4-5D6E-409C-BE32-E72D297353CC}">
                <c16:uniqueId val="{00000001-C409-4443-A88D-D06563213D3C}"/>
              </c:ext>
            </c:extLst>
          </c:dPt>
          <c:dPt>
            <c:idx val="2"/>
            <c:bubble3D val="0"/>
            <c:spPr>
              <a:solidFill>
                <a:srgbClr val="4DC58D"/>
              </a:solidFill>
              <a:ln>
                <a:noFill/>
              </a:ln>
              <a:effectLst/>
            </c:spPr>
            <c:extLst>
              <c:ext xmlns:c16="http://schemas.microsoft.com/office/drawing/2014/chart" uri="{C3380CC4-5D6E-409C-BE32-E72D297353CC}">
                <c16:uniqueId val="{00000003-C409-4443-A88D-D06563213D3C}"/>
              </c:ext>
            </c:extLst>
          </c:dPt>
          <c:dLbls>
            <c:dLbl>
              <c:idx val="0"/>
              <c:layout>
                <c:manualLayout>
                  <c:x val="9.7255822743472942E-2"/>
                  <c:y val="7.5106043413903062E-2"/>
                </c:manualLayout>
              </c:layout>
              <c:tx>
                <c:rich>
                  <a:bodyPr rot="0" spcFirstLastPara="1" vertOverflow="clip" horzOverflow="clip" vert="horz" wrap="square" lIns="36576" tIns="18288" rIns="36576" bIns="18288" anchor="ctr" anchorCtr="1">
                    <a:spAutoFit/>
                  </a:bodyPr>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fld id="{364AD175-31F6-484A-B4F3-D8837AA0F2EB}" type="CATEGORYNAME">
                      <a:rPr lang="en-US"/>
                      <a:pPr>
                        <a:defRPr/>
                      </a:pPr>
                      <a:t>[CATEGORY NAME]</a:t>
                    </a:fld>
                    <a:r>
                      <a:rPr lang="en-US" baseline="0" dirty="0"/>
                      <a:t>
37%</a:t>
                    </a:r>
                  </a:p>
                </c:rich>
              </c:tx>
              <c:spPr>
                <a:xfrm>
                  <a:off x="3127246" y="1288254"/>
                  <a:ext cx="1087238" cy="724800"/>
                </a:xfrm>
                <a:solidFill>
                  <a:prstClr val="white"/>
                </a:solid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xmlns:c16r2="http://schemas.microsoft.com/office/drawing/2015/06/chart" xmlns:r="http://schemas.openxmlformats.org/officeDocument/2006/relationships" xmln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27055"/>
                        <a:gd name="adj2" fmla="val -48846"/>
                      </a:avLst>
                    </a:prstGeom>
                    <a:noFill/>
                    <a:ln>
                      <a:noFill/>
                    </a:ln>
                  </c15:spPr>
                  <c15:layout>
                    <c:manualLayout>
                      <c:w val="0.30465389035033569"/>
                      <c:h val="0.26958984959863991"/>
                    </c:manualLayout>
                  </c15:layout>
                  <c15:dlblFieldTable/>
                  <c15:showDataLabelsRange val="0"/>
                </c:ext>
                <c:ext xmlns:c16="http://schemas.microsoft.com/office/drawing/2014/chart" uri="{C3380CC4-5D6E-409C-BE32-E72D297353CC}">
                  <c16:uniqueId val="{00000004-300A-4BD6-B929-A5E28132A533}"/>
                </c:ext>
              </c:extLst>
            </c:dLbl>
            <c:dLbl>
              <c:idx val="1"/>
              <c:layout>
                <c:manualLayout>
                  <c:x val="-0.12890791935346016"/>
                  <c:y val="0.12523528242861154"/>
                </c:manualLayout>
              </c:layout>
              <c:tx>
                <c:rich>
                  <a:bodyPr rot="0" spcFirstLastPara="1" vertOverflow="clip" horzOverflow="clip" vert="horz" wrap="square" lIns="36576" tIns="18288" rIns="36576" bIns="18288" anchor="ctr" anchorCtr="1">
                    <a:spAutoFit/>
                  </a:bodyPr>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fld id="{5973C1FC-7FCA-4ED7-AE8C-CE053133CDCC}" type="CATEGORYNAME">
                      <a:rPr lang="en-US" smtClean="0"/>
                      <a:pPr>
                        <a:defRPr/>
                      </a:pPr>
                      <a:t>[CATEGORY NAME]</a:t>
                    </a:fld>
                    <a:r>
                      <a:rPr lang="en-US" baseline="0" dirty="0"/>
                      <a:t> </a:t>
                    </a:r>
                  </a:p>
                  <a:p>
                    <a:pPr>
                      <a:defRPr/>
                    </a:pPr>
                    <a:r>
                      <a:rPr lang="en-US" baseline="0" dirty="0"/>
                      <a:t>52%</a:t>
                    </a:r>
                  </a:p>
                </c:rich>
              </c:tx>
              <c:spPr>
                <a:xfrm>
                  <a:off x="172985" y="1692677"/>
                  <a:ext cx="1093038" cy="1050527"/>
                </a:xfrm>
                <a:solidFill>
                  <a:prstClr val="white"/>
                </a:solid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xmlns:c16r2="http://schemas.microsoft.com/office/drawing/2015/06/chart" xmlns:r="http://schemas.openxmlformats.org/officeDocument/2006/relationships" xmln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44735"/>
                        <a:gd name="adj2" fmla="val 20095"/>
                      </a:avLst>
                    </a:prstGeom>
                    <a:noFill/>
                    <a:ln>
                      <a:noFill/>
                    </a:ln>
                  </c15:spPr>
                  <c15:layout>
                    <c:manualLayout>
                      <c:w val="0.43264489691260127"/>
                      <c:h val="0.23764422260891641"/>
                    </c:manualLayout>
                  </c15:layout>
                  <c15:dlblFieldTable/>
                  <c15:showDataLabelsRange val="0"/>
                </c:ext>
                <c:ext xmlns:c16="http://schemas.microsoft.com/office/drawing/2014/chart" uri="{C3380CC4-5D6E-409C-BE32-E72D297353CC}">
                  <c16:uniqueId val="{00000001-C409-4443-A88D-D06563213D3C}"/>
                </c:ext>
              </c:extLst>
            </c:dLbl>
            <c:dLbl>
              <c:idx val="2"/>
              <c:layout>
                <c:manualLayout>
                  <c:x val="-0.19455312965935098"/>
                  <c:y val="-7.9192546583850942E-2"/>
                </c:manualLayout>
              </c:layout>
              <c:tx>
                <c:rich>
                  <a:bodyPr rot="0" spcFirstLastPara="1" vertOverflow="clip" horzOverflow="clip" vert="horz" wrap="square" lIns="36576" tIns="18288" rIns="36576" bIns="18288" anchor="ctr" anchorCtr="1">
                    <a:spAutoFit/>
                  </a:bodyPr>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fld id="{D34F4167-E0E6-46BC-8FDA-9A9C8A65B957}" type="CATEGORYNAME">
                      <a:rPr lang="en-US" smtClean="0"/>
                      <a:pPr>
                        <a:defRPr/>
                      </a:pPr>
                      <a:t>[CATEGORY NAME]</a:t>
                    </a:fld>
                    <a:r>
                      <a:rPr lang="en-US" baseline="0" dirty="0"/>
                      <a:t> </a:t>
                    </a:r>
                  </a:p>
                  <a:p>
                    <a:pPr>
                      <a:defRPr/>
                    </a:pPr>
                    <a:r>
                      <a:rPr lang="en-US" dirty="0"/>
                      <a:t>11%</a:t>
                    </a:r>
                  </a:p>
                </c:rich>
              </c:tx>
              <c:spPr>
                <a:xfrm>
                  <a:off x="553524" y="77992"/>
                  <a:ext cx="1077993" cy="695802"/>
                </a:xfrm>
                <a:solidFill>
                  <a:prstClr val="white"/>
                </a:solid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xmlns:c16r2="http://schemas.microsoft.com/office/drawing/2015/06/chart" xmlns:r="http://schemas.openxmlformats.org/officeDocument/2006/relationships" xmln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47774"/>
                        <a:gd name="adj2" fmla="val 24918"/>
                      </a:avLst>
                    </a:prstGeom>
                    <a:noFill/>
                    <a:ln>
                      <a:noFill/>
                    </a:ln>
                  </c15:spPr>
                  <c15:layout>
                    <c:manualLayout>
                      <c:w val="0.42913845335663209"/>
                      <c:h val="0.19939323352574514"/>
                    </c:manualLayout>
                  </c15:layout>
                  <c15:dlblFieldTable/>
                  <c15:showDataLabelsRange val="0"/>
                </c:ext>
                <c:ext xmlns:c16="http://schemas.microsoft.com/office/drawing/2014/chart" uri="{C3380CC4-5D6E-409C-BE32-E72D297353CC}">
                  <c16:uniqueId val="{00000003-C409-4443-A88D-D06563213D3C}"/>
                </c:ext>
              </c:extLst>
            </c:dLbl>
            <c:spPr>
              <a:solidFill>
                <a:prstClr val="white"/>
              </a:solidFill>
              <a:ln>
                <a:solidFill>
                  <a:sysClr val="windowText" lastClr="000000"/>
                </a:solidFill>
              </a:ln>
              <a:effectLst/>
            </c:spPr>
            <c:txPr>
              <a:bodyPr rot="0" spcFirstLastPara="1" vertOverflow="clip" horzOverflow="clip" vert="horz" wrap="square" lIns="36576" tIns="18288" rIns="36576" bIns="18288" anchor="ctr" anchorCtr="1">
                <a:spAutoFit/>
              </a:bodyPr>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'Summary (Codema) '!$P$52:$R$52</c:f>
              <c:strCache>
                <c:ptCount val="3"/>
                <c:pt idx="0">
                  <c:v>Residental</c:v>
                </c:pt>
                <c:pt idx="1">
                  <c:v>Non-residential</c:v>
                </c:pt>
                <c:pt idx="2">
                  <c:v>Transport</c:v>
                </c:pt>
              </c:strCache>
            </c:strRef>
          </c:cat>
          <c:val>
            <c:numRef>
              <c:f>'Summary (Codema) '!$P$53:$R$53</c:f>
              <c:numCache>
                <c:formatCode>_-* #,##0_-;\-* #,##0_-;_-* "-"??_-;_-@_-</c:formatCode>
                <c:ptCount val="3"/>
                <c:pt idx="0">
                  <c:v>14114.353532580004</c:v>
                </c:pt>
                <c:pt idx="1">
                  <c:v>17000</c:v>
                </c:pt>
                <c:pt idx="2">
                  <c:v>5000.087818207584</c:v>
                </c:pt>
              </c:numCache>
            </c:numRef>
          </c:val>
          <c:extLst>
            <c:ext xmlns:c16="http://schemas.microsoft.com/office/drawing/2014/chart" uri="{C3380CC4-5D6E-409C-BE32-E72D297353CC}">
              <c16:uniqueId val="{00000004-C409-4443-A88D-D06563213D3C}"/>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a:noFill/>
    </a:ln>
    <a:effectLst/>
  </c:spPr>
  <c:txPr>
    <a:bodyPr/>
    <a:lstStyle/>
    <a:p>
      <a:pPr>
        <a:defRPr sz="1800">
          <a:solidFill>
            <a:schemeClr val="tx1"/>
          </a:solidFill>
          <a:latin typeface="Times New Roman" panose="02020603050405020304" pitchFamily="18" charset="0"/>
          <a:cs typeface="Times New Roman" panose="02020603050405020304" pitchFamily="18"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b="1" dirty="0"/>
              <a:t>Energy </a:t>
            </a:r>
          </a:p>
          <a:p>
            <a:pPr>
              <a:defRPr b="1"/>
            </a:pPr>
            <a:r>
              <a:rPr lang="en-US" b="1" dirty="0"/>
              <a:t>Costs</a:t>
            </a:r>
          </a:p>
        </c:rich>
      </c:tx>
      <c:layout>
        <c:manualLayout>
          <c:xMode val="edge"/>
          <c:yMode val="edge"/>
          <c:x val="0.40327039997358383"/>
          <c:y val="0.39428767579334484"/>
        </c:manualLayout>
      </c:layout>
      <c:overlay val="0"/>
      <c:spPr>
        <a:noFill/>
        <a:ln w="28575">
          <a:noFill/>
        </a:ln>
        <a:effectLst/>
      </c:spPr>
      <c:txPr>
        <a:bodyPr rot="0" spcFirstLastPara="1" vertOverflow="ellipsis" vert="horz" wrap="square" anchor="ctr" anchorCtr="1"/>
        <a:lstStyle/>
        <a:p>
          <a:pPr>
            <a:defRPr sz="216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21127560675343329"/>
          <c:y val="3.4747959822606769E-2"/>
          <c:w val="0.58499674902117627"/>
          <c:h val="0.92901131390701519"/>
        </c:manualLayout>
      </c:layout>
      <c:doughnutChart>
        <c:varyColors val="1"/>
        <c:ser>
          <c:idx val="0"/>
          <c:order val="0"/>
          <c:tx>
            <c:strRef>
              <c:f>Sheet1!$D$1</c:f>
              <c:strCache>
                <c:ptCount val="1"/>
                <c:pt idx="0">
                  <c:v>Energy Cost</c:v>
                </c:pt>
              </c:strCache>
            </c:strRef>
          </c:tx>
          <c:dPt>
            <c:idx val="0"/>
            <c:bubble3D val="0"/>
            <c:spPr>
              <a:solidFill>
                <a:srgbClr val="5B9BD5"/>
              </a:solidFill>
              <a:ln w="19050">
                <a:solidFill>
                  <a:schemeClr val="lt1"/>
                </a:solidFill>
              </a:ln>
              <a:effectLst/>
            </c:spPr>
            <c:extLst>
              <c:ext xmlns:c16="http://schemas.microsoft.com/office/drawing/2014/chart" uri="{C3380CC4-5D6E-409C-BE32-E72D297353CC}">
                <c16:uniqueId val="{00000001-C6D5-4C91-B1BA-B01EB02D3C66}"/>
              </c:ext>
            </c:extLst>
          </c:dPt>
          <c:dPt>
            <c:idx val="1"/>
            <c:bubble3D val="0"/>
            <c:spPr>
              <a:solidFill>
                <a:srgbClr val="FF9933"/>
              </a:solidFill>
              <a:ln w="19050">
                <a:solidFill>
                  <a:schemeClr val="lt1"/>
                </a:solidFill>
              </a:ln>
              <a:effectLst/>
            </c:spPr>
            <c:extLst>
              <c:ext xmlns:c16="http://schemas.microsoft.com/office/drawing/2014/chart" uri="{C3380CC4-5D6E-409C-BE32-E72D297353CC}">
                <c16:uniqueId val="{00000003-C6D5-4C91-B1BA-B01EB02D3C66}"/>
              </c:ext>
            </c:extLst>
          </c:dPt>
          <c:dPt>
            <c:idx val="2"/>
            <c:bubble3D val="0"/>
            <c:spPr>
              <a:solidFill>
                <a:srgbClr val="4DC58D"/>
              </a:solidFill>
              <a:ln w="19050">
                <a:solidFill>
                  <a:schemeClr val="lt1"/>
                </a:solidFill>
              </a:ln>
              <a:effectLst/>
            </c:spPr>
            <c:extLst>
              <c:ext xmlns:c16="http://schemas.microsoft.com/office/drawing/2014/chart" uri="{C3380CC4-5D6E-409C-BE32-E72D297353CC}">
                <c16:uniqueId val="{00000005-C6D5-4C91-B1BA-B01EB02D3C66}"/>
              </c:ext>
            </c:extLst>
          </c:dPt>
          <c:dLbls>
            <c:dLbl>
              <c:idx val="0"/>
              <c:layout>
                <c:manualLayout>
                  <c:x val="0.10284435375169358"/>
                  <c:y val="-0.28384834914036772"/>
                </c:manualLayout>
              </c:layout>
              <c:tx>
                <c:rich>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dirty="0"/>
                      <a:t>Residential</a:t>
                    </a:r>
                    <a:r>
                      <a:rPr lang="en-US" baseline="0" dirty="0"/>
                      <a:t> </a:t>
                    </a:r>
                    <a:r>
                      <a:rPr lang="en-US" sz="1800" b="0" i="0" u="none" strike="noStrike" baseline="0" dirty="0">
                        <a:effectLst/>
                      </a:rPr>
                      <a:t>€ 7,467,000</a:t>
                    </a:r>
                    <a:endParaRPr lang="en-US" dirty="0"/>
                  </a:p>
                </c:rich>
              </c:tx>
              <c:spPr>
                <a:solidFill>
                  <a:schemeClr val="bg1"/>
                </a:solidFill>
                <a:ln>
                  <a:solidFill>
                    <a:schemeClr val="tx1"/>
                  </a:solidFill>
                </a:ln>
                <a:effectLst/>
              </c:spPr>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8974189097684905"/>
                      <c:h val="0.2993627449950228"/>
                    </c:manualLayout>
                  </c15:layout>
                </c:ext>
                <c:ext xmlns:c16="http://schemas.microsoft.com/office/drawing/2014/chart" uri="{C3380CC4-5D6E-409C-BE32-E72D297353CC}">
                  <c16:uniqueId val="{00000001-C6D5-4C91-B1BA-B01EB02D3C66}"/>
                </c:ext>
              </c:extLst>
            </c:dLbl>
            <c:dLbl>
              <c:idx val="1"/>
              <c:layout>
                <c:manualLayout>
                  <c:x val="-0.10149786808400016"/>
                  <c:y val="0.12812191556178534"/>
                </c:manualLayout>
              </c:layout>
              <c:tx>
                <c:rich>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dirty="0"/>
                      <a:t>Non-residential</a:t>
                    </a:r>
                    <a:r>
                      <a:rPr lang="en-US" baseline="0" dirty="0"/>
                      <a:t>    </a:t>
                    </a:r>
                    <a:r>
                      <a:rPr lang="en-US" sz="1800" b="0" i="0" u="none" strike="noStrike" baseline="0" dirty="0">
                        <a:effectLst/>
                      </a:rPr>
                      <a:t>€ 2,152,424</a:t>
                    </a:r>
                  </a:p>
                </c:rich>
              </c:tx>
              <c:spPr>
                <a:solidFill>
                  <a:schemeClr val="bg1"/>
                </a:solidFill>
                <a:ln>
                  <a:solidFill>
                    <a:schemeClr val="tx1"/>
                  </a:solidFill>
                </a:ln>
                <a:effectLst/>
              </c:spPr>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42895667747767624"/>
                      <c:h val="0.29936309525060434"/>
                    </c:manualLayout>
                  </c15:layout>
                </c:ext>
                <c:ext xmlns:c16="http://schemas.microsoft.com/office/drawing/2014/chart" uri="{C3380CC4-5D6E-409C-BE32-E72D297353CC}">
                  <c16:uniqueId val="{00000003-C6D5-4C91-B1BA-B01EB02D3C66}"/>
                </c:ext>
              </c:extLst>
            </c:dLbl>
            <c:dLbl>
              <c:idx val="2"/>
              <c:layout>
                <c:manualLayout>
                  <c:x val="-0.10962462675855672"/>
                  <c:y val="-8.7237282044708028E-2"/>
                </c:manualLayout>
              </c:layout>
              <c:tx>
                <c:rich>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dirty="0"/>
                      <a:t>Transport</a:t>
                    </a:r>
                  </a:p>
                  <a:p>
                    <a:pPr>
                      <a:defRPr/>
                    </a:pPr>
                    <a:r>
                      <a:rPr lang="en-US" sz="1800" b="0" i="0" u="none" strike="noStrike" baseline="0" dirty="0">
                        <a:effectLst/>
                      </a:rPr>
                      <a:t>€ 4</a:t>
                    </a:r>
                    <a:r>
                      <a:rPr lang="en-US" dirty="0"/>
                      <a:t>,714,582</a:t>
                    </a:r>
                  </a:p>
                </c:rich>
              </c:tx>
              <c:spPr>
                <a:solidFill>
                  <a:schemeClr val="bg1"/>
                </a:solidFill>
                <a:ln>
                  <a:solidFill>
                    <a:schemeClr val="tx1"/>
                  </a:solidFill>
                </a:ln>
                <a:effectLst/>
              </c:spPr>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42569970470647767"/>
                      <c:h val="0.25135811601725777"/>
                    </c:manualLayout>
                  </c15:layout>
                </c:ext>
                <c:ext xmlns:c16="http://schemas.microsoft.com/office/drawing/2014/chart" uri="{C3380CC4-5D6E-409C-BE32-E72D297353CC}">
                  <c16:uniqueId val="{00000005-C6D5-4C91-B1BA-B01EB02D3C66}"/>
                </c:ext>
              </c:extLst>
            </c:dLbl>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Sheet1!$D$2:$D$4</c:f>
              <c:numCache>
                <c:formatCode>[$€-2]\ #,##0;[Red]\-[$€-2]\ #,##0</c:formatCode>
                <c:ptCount val="3"/>
                <c:pt idx="0">
                  <c:v>6122235</c:v>
                </c:pt>
                <c:pt idx="1">
                  <c:v>1902869</c:v>
                </c:pt>
                <c:pt idx="2">
                  <c:v>2954088</c:v>
                </c:pt>
              </c:numCache>
            </c:numRef>
          </c:val>
          <c:extLst>
            <c:ext xmlns:c16="http://schemas.microsoft.com/office/drawing/2014/chart" uri="{C3380CC4-5D6E-409C-BE32-E72D297353CC}">
              <c16:uniqueId val="{00000006-C6D5-4C91-B1BA-B01EB02D3C66}"/>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sz="18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540049108650605"/>
          <c:y val="0.1089984263038911"/>
          <c:w val="0.54483765848493426"/>
          <c:h val="0.7946845817722854"/>
        </c:manualLayout>
      </c:layout>
      <c:doughnutChart>
        <c:varyColors val="1"/>
        <c:ser>
          <c:idx val="0"/>
          <c:order val="0"/>
          <c:spPr>
            <a:solidFill>
              <a:srgbClr val="FF9933"/>
            </a:solidFill>
            <a:ln>
              <a:noFill/>
            </a:ln>
          </c:spPr>
          <c:dPt>
            <c:idx val="0"/>
            <c:bubble3D val="0"/>
            <c:spPr>
              <a:solidFill>
                <a:srgbClr val="5B9BD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38DE-49B3-84DA-AE1CBF0F6AD8}"/>
              </c:ext>
            </c:extLst>
          </c:dPt>
          <c:dPt>
            <c:idx val="1"/>
            <c:bubble3D val="0"/>
            <c:spPr>
              <a:solidFill>
                <a:srgbClr val="FF993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38DE-49B3-84DA-AE1CBF0F6AD8}"/>
              </c:ext>
            </c:extLst>
          </c:dPt>
          <c:dPt>
            <c:idx val="2"/>
            <c:bubble3D val="0"/>
            <c:spPr>
              <a:solidFill>
                <a:srgbClr val="4DC58D"/>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38DE-49B3-84DA-AE1CBF0F6AD8}"/>
              </c:ext>
            </c:extLst>
          </c:dPt>
          <c:dLbls>
            <c:dLbl>
              <c:idx val="0"/>
              <c:layout>
                <c:manualLayout>
                  <c:x val="8.5495286862577305E-2"/>
                  <c:y val="-8.8770112296816445E-2"/>
                </c:manualLayout>
              </c:layout>
              <c:spPr>
                <a:solidFill>
                  <a:sysClr val="window" lastClr="FFFFFF"/>
                </a:solidFill>
                <a:ln>
                  <a:solidFill>
                    <a:sysClr val="windowText" lastClr="000000"/>
                  </a:solidFill>
                </a:ln>
                <a:effectLst/>
              </c:spPr>
              <c:txPr>
                <a:bodyPr rot="0" spcFirstLastPara="1" vertOverflow="clip" horzOverflow="clip" vert="horz" wrap="square" lIns="38100" tIns="19050" rIns="38100" bIns="19050" anchor="ctr" anchorCtr="1">
                  <a:noAutofit/>
                </a:bodyPr>
                <a:lstStyle/>
                <a:p>
                  <a:pPr>
                    <a:defRPr sz="18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9714749938385987"/>
                      <c:h val="0.24321160487712651"/>
                    </c:manualLayout>
                  </c15:layout>
                </c:ext>
                <c:ext xmlns:c16="http://schemas.microsoft.com/office/drawing/2014/chart" uri="{C3380CC4-5D6E-409C-BE32-E72D297353CC}">
                  <c16:uniqueId val="{00000001-38DE-49B3-84DA-AE1CBF0F6AD8}"/>
                </c:ext>
              </c:extLst>
            </c:dLbl>
            <c:dLbl>
              <c:idx val="1"/>
              <c:layout>
                <c:manualLayout>
                  <c:x val="-1.0822510822510822E-2"/>
                  <c:y val="2.7556954934781396E-2"/>
                </c:manualLayout>
              </c:layout>
              <c:spPr>
                <a:solidFill>
                  <a:sysClr val="window" lastClr="FFFFFF"/>
                </a:solidFill>
                <a:ln>
                  <a:solidFill>
                    <a:sysClr val="windowText" lastClr="000000"/>
                  </a:solidFill>
                </a:ln>
                <a:effectLst/>
              </c:spPr>
              <c:txPr>
                <a:bodyPr rot="0" spcFirstLastPara="1" vertOverflow="clip" horzOverflow="clip" vert="horz" wrap="square" lIns="38100" tIns="19050" rIns="38100" bIns="19050" anchor="ctr" anchorCtr="1">
                  <a:noAutofit/>
                </a:bodyPr>
                <a:lstStyle/>
                <a:p>
                  <a:pPr>
                    <a:defRPr sz="18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42708763677267614"/>
                      <c:h val="0.19163350151254469"/>
                    </c:manualLayout>
                  </c15:layout>
                </c:ext>
                <c:ext xmlns:c16="http://schemas.microsoft.com/office/drawing/2014/chart" uri="{C3380CC4-5D6E-409C-BE32-E72D297353CC}">
                  <c16:uniqueId val="{00000003-38DE-49B3-84DA-AE1CBF0F6AD8}"/>
                </c:ext>
              </c:extLst>
            </c:dLbl>
            <c:dLbl>
              <c:idx val="2"/>
              <c:layout>
                <c:manualLayout>
                  <c:x val="-0.20300105884822872"/>
                  <c:y val="-5.9347115822435959E-2"/>
                </c:manualLayout>
              </c:layout>
              <c:spPr>
                <a:solidFill>
                  <a:sysClr val="window" lastClr="FFFFFF"/>
                </a:solidFill>
                <a:ln>
                  <a:solidFill>
                    <a:sysClr val="windowText" lastClr="000000"/>
                  </a:solidFill>
                </a:ln>
                <a:effectLst/>
              </c:spPr>
              <c:txPr>
                <a:bodyPr rot="0" spcFirstLastPara="1" vertOverflow="clip" horzOverflow="clip" vert="horz" wrap="square" lIns="38100" tIns="19050" rIns="38100" bIns="19050" anchor="ctr" anchorCtr="1">
                  <a:noAutofit/>
                </a:bodyPr>
                <a:lstStyle/>
                <a:p>
                  <a:pPr>
                    <a:defRPr sz="18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39243334276560204"/>
                      <c:h val="0.19244892144567022"/>
                    </c:manualLayout>
                  </c15:layout>
                </c:ext>
                <c:ext xmlns:c16="http://schemas.microsoft.com/office/drawing/2014/chart" uri="{C3380CC4-5D6E-409C-BE32-E72D297353CC}">
                  <c16:uniqueId val="{00000005-38DE-49B3-84DA-AE1CBF0F6AD8}"/>
                </c:ext>
              </c:extLst>
            </c:dLbl>
            <c:spPr>
              <a:solidFill>
                <a:sysClr val="window" lastClr="FFFFFF"/>
              </a:solidFill>
              <a:ln>
                <a:solidFill>
                  <a:sysClr val="windowText" lastClr="000000"/>
                </a:solidFill>
              </a:ln>
              <a:effectLst/>
            </c:spPr>
            <c:txPr>
              <a:bodyPr rot="0" spcFirstLastPara="1" vertOverflow="clip" horzOverflow="clip" vert="horz" wrap="square" lIns="38100" tIns="19050" rIns="38100" bIns="19050" anchor="ctr" anchorCtr="1">
                <a:spAutoFit/>
              </a:bodyPr>
              <a:lstStyle/>
              <a:p>
                <a:pPr>
                  <a:defRPr sz="18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Summary!$B$94:$B$96</c:f>
              <c:strCache>
                <c:ptCount val="3"/>
                <c:pt idx="0">
                  <c:v>Residential</c:v>
                </c:pt>
                <c:pt idx="1">
                  <c:v>Non-residential</c:v>
                </c:pt>
                <c:pt idx="2">
                  <c:v>Transport</c:v>
                </c:pt>
              </c:strCache>
            </c:strRef>
          </c:cat>
          <c:val>
            <c:numRef>
              <c:f>Summary!$G$94:$G$96</c:f>
              <c:numCache>
                <c:formatCode>0%</c:formatCode>
                <c:ptCount val="3"/>
                <c:pt idx="0">
                  <c:v>0.35658789143831865</c:v>
                </c:pt>
                <c:pt idx="1">
                  <c:v>0.50062231492799858</c:v>
                </c:pt>
                <c:pt idx="2">
                  <c:v>0.14278979363368274</c:v>
                </c:pt>
              </c:numCache>
            </c:numRef>
          </c:val>
          <c:extLst>
            <c:ext xmlns:c16="http://schemas.microsoft.com/office/drawing/2014/chart" uri="{C3380CC4-5D6E-409C-BE32-E72D297353CC}">
              <c16:uniqueId val="{00000006-38DE-49B3-84DA-AE1CBF0F6AD8}"/>
            </c:ext>
          </c:extLst>
        </c:ser>
        <c:dLbls>
          <c:showLegendKey val="0"/>
          <c:showVal val="0"/>
          <c:showCatName val="0"/>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34315667667523E-2"/>
          <c:y val="0.13818062199499595"/>
          <c:w val="0.88276388660846927"/>
          <c:h val="0.75720198611315703"/>
        </c:manualLayout>
      </c:layout>
      <c:scatterChart>
        <c:scatterStyle val="smoothMarker"/>
        <c:varyColors val="0"/>
        <c:ser>
          <c:idx val="0"/>
          <c:order val="0"/>
          <c:tx>
            <c:strRef>
              <c:f>Sheet3!$B$2</c:f>
              <c:strCache>
                <c:ptCount val="1"/>
                <c:pt idx="0">
                  <c:v>Oil </c:v>
                </c:pt>
              </c:strCache>
            </c:strRef>
          </c:tx>
          <c:spPr>
            <a:ln w="28575" cap="rnd">
              <a:solidFill>
                <a:srgbClr val="0070C0"/>
              </a:solidFill>
              <a:round/>
            </a:ln>
            <a:effectLst/>
          </c:spPr>
          <c:marker>
            <c:symbol val="none"/>
          </c:marker>
          <c:xVal>
            <c:numRef>
              <c:f>Sheet3!$C$1:$L$1</c:f>
              <c:numCache>
                <c:formatCode>General</c:formatCode>
                <c:ptCount val="10"/>
                <c:pt idx="0">
                  <c:v>2023</c:v>
                </c:pt>
                <c:pt idx="1">
                  <c:v>2024</c:v>
                </c:pt>
                <c:pt idx="2">
                  <c:v>2025</c:v>
                </c:pt>
                <c:pt idx="3">
                  <c:v>2026</c:v>
                </c:pt>
                <c:pt idx="4">
                  <c:v>2027</c:v>
                </c:pt>
                <c:pt idx="5">
                  <c:v>2028</c:v>
                </c:pt>
                <c:pt idx="6">
                  <c:v>2029</c:v>
                </c:pt>
                <c:pt idx="7">
                  <c:v>2030</c:v>
                </c:pt>
                <c:pt idx="8">
                  <c:v>2031</c:v>
                </c:pt>
                <c:pt idx="9">
                  <c:v>2032</c:v>
                </c:pt>
              </c:numCache>
            </c:numRef>
          </c:xVal>
          <c:yVal>
            <c:numRef>
              <c:f>Sheet3!$C$2:$L$2</c:f>
              <c:numCache>
                <c:formatCode>General</c:formatCode>
                <c:ptCount val="10"/>
                <c:pt idx="0">
                  <c:v>0.27200000000000002</c:v>
                </c:pt>
                <c:pt idx="1">
                  <c:v>0.27200000000000002</c:v>
                </c:pt>
                <c:pt idx="2">
                  <c:v>0.27200000000000002</c:v>
                </c:pt>
                <c:pt idx="3">
                  <c:v>0.27200000000000002</c:v>
                </c:pt>
                <c:pt idx="4">
                  <c:v>0.27200000000000002</c:v>
                </c:pt>
                <c:pt idx="5">
                  <c:v>0.27200000000000002</c:v>
                </c:pt>
                <c:pt idx="6">
                  <c:v>0.27200000000000002</c:v>
                </c:pt>
                <c:pt idx="7">
                  <c:v>0.27200000000000002</c:v>
                </c:pt>
                <c:pt idx="8">
                  <c:v>0.27200000000000002</c:v>
                </c:pt>
                <c:pt idx="9">
                  <c:v>0.27200000000000002</c:v>
                </c:pt>
              </c:numCache>
            </c:numRef>
          </c:yVal>
          <c:smooth val="1"/>
          <c:extLst>
            <c:ext xmlns:c16="http://schemas.microsoft.com/office/drawing/2014/chart" uri="{C3380CC4-5D6E-409C-BE32-E72D297353CC}">
              <c16:uniqueId val="{00000000-DA86-4464-9701-9658A297F750}"/>
            </c:ext>
          </c:extLst>
        </c:ser>
        <c:ser>
          <c:idx val="1"/>
          <c:order val="1"/>
          <c:tx>
            <c:strRef>
              <c:f>Sheet3!$B$3</c:f>
              <c:strCache>
                <c:ptCount val="1"/>
                <c:pt idx="0">
                  <c:v>Gas</c:v>
                </c:pt>
              </c:strCache>
            </c:strRef>
          </c:tx>
          <c:spPr>
            <a:ln w="28575" cap="rnd">
              <a:solidFill>
                <a:srgbClr val="00B050"/>
              </a:solidFill>
              <a:round/>
            </a:ln>
            <a:effectLst/>
          </c:spPr>
          <c:marker>
            <c:symbol val="none"/>
          </c:marker>
          <c:xVal>
            <c:numRef>
              <c:f>Sheet3!$C$1:$L$1</c:f>
              <c:numCache>
                <c:formatCode>General</c:formatCode>
                <c:ptCount val="10"/>
                <c:pt idx="0">
                  <c:v>2023</c:v>
                </c:pt>
                <c:pt idx="1">
                  <c:v>2024</c:v>
                </c:pt>
                <c:pt idx="2">
                  <c:v>2025</c:v>
                </c:pt>
                <c:pt idx="3">
                  <c:v>2026</c:v>
                </c:pt>
                <c:pt idx="4">
                  <c:v>2027</c:v>
                </c:pt>
                <c:pt idx="5">
                  <c:v>2028</c:v>
                </c:pt>
                <c:pt idx="6">
                  <c:v>2029</c:v>
                </c:pt>
                <c:pt idx="7">
                  <c:v>2030</c:v>
                </c:pt>
                <c:pt idx="8">
                  <c:v>2031</c:v>
                </c:pt>
                <c:pt idx="9">
                  <c:v>2032</c:v>
                </c:pt>
              </c:numCache>
            </c:numRef>
          </c:xVal>
          <c:yVal>
            <c:numRef>
              <c:f>Sheet3!$C$3:$L$3</c:f>
              <c:numCache>
                <c:formatCode>General</c:formatCode>
                <c:ptCount val="10"/>
                <c:pt idx="0">
                  <c:v>0.20300000000000001</c:v>
                </c:pt>
                <c:pt idx="1">
                  <c:v>0.20300000000000001</c:v>
                </c:pt>
                <c:pt idx="2">
                  <c:v>0.20300000000000001</c:v>
                </c:pt>
                <c:pt idx="3">
                  <c:v>0.20300000000000001</c:v>
                </c:pt>
                <c:pt idx="4">
                  <c:v>0.20300000000000001</c:v>
                </c:pt>
                <c:pt idx="5">
                  <c:v>0.20300000000000001</c:v>
                </c:pt>
                <c:pt idx="6">
                  <c:v>0.20300000000000001</c:v>
                </c:pt>
                <c:pt idx="7">
                  <c:v>0.20300000000000001</c:v>
                </c:pt>
                <c:pt idx="8">
                  <c:v>0.20300000000000001</c:v>
                </c:pt>
                <c:pt idx="9">
                  <c:v>0.20300000000000001</c:v>
                </c:pt>
              </c:numCache>
            </c:numRef>
          </c:yVal>
          <c:smooth val="1"/>
          <c:extLst>
            <c:ext xmlns:c16="http://schemas.microsoft.com/office/drawing/2014/chart" uri="{C3380CC4-5D6E-409C-BE32-E72D297353CC}">
              <c16:uniqueId val="{00000001-DA86-4464-9701-9658A297F750}"/>
            </c:ext>
          </c:extLst>
        </c:ser>
        <c:ser>
          <c:idx val="2"/>
          <c:order val="2"/>
          <c:tx>
            <c:strRef>
              <c:f>Sheet3!$B$4</c:f>
              <c:strCache>
                <c:ptCount val="1"/>
                <c:pt idx="0">
                  <c:v>Electricity</c:v>
                </c:pt>
              </c:strCache>
            </c:strRef>
          </c:tx>
          <c:spPr>
            <a:ln w="28575" cap="rnd">
              <a:solidFill>
                <a:srgbClr val="FF0000"/>
              </a:solidFill>
              <a:round/>
            </a:ln>
            <a:effectLst/>
          </c:spPr>
          <c:marker>
            <c:symbol val="none"/>
          </c:marker>
          <c:xVal>
            <c:numRef>
              <c:f>Sheet3!$C$1:$L$1</c:f>
              <c:numCache>
                <c:formatCode>General</c:formatCode>
                <c:ptCount val="10"/>
                <c:pt idx="0">
                  <c:v>2023</c:v>
                </c:pt>
                <c:pt idx="1">
                  <c:v>2024</c:v>
                </c:pt>
                <c:pt idx="2">
                  <c:v>2025</c:v>
                </c:pt>
                <c:pt idx="3">
                  <c:v>2026</c:v>
                </c:pt>
                <c:pt idx="4">
                  <c:v>2027</c:v>
                </c:pt>
                <c:pt idx="5">
                  <c:v>2028</c:v>
                </c:pt>
                <c:pt idx="6">
                  <c:v>2029</c:v>
                </c:pt>
                <c:pt idx="7">
                  <c:v>2030</c:v>
                </c:pt>
                <c:pt idx="8">
                  <c:v>2031</c:v>
                </c:pt>
                <c:pt idx="9">
                  <c:v>2032</c:v>
                </c:pt>
              </c:numCache>
            </c:numRef>
          </c:xVal>
          <c:yVal>
            <c:numRef>
              <c:f>Sheet3!$C$4:$L$4</c:f>
              <c:numCache>
                <c:formatCode>General</c:formatCode>
                <c:ptCount val="10"/>
                <c:pt idx="0">
                  <c:v>0.224</c:v>
                </c:pt>
                <c:pt idx="1">
                  <c:v>0.20899999999999999</c:v>
                </c:pt>
                <c:pt idx="2">
                  <c:v>0.19400000000000001</c:v>
                </c:pt>
                <c:pt idx="3">
                  <c:v>0.17899999999999999</c:v>
                </c:pt>
                <c:pt idx="4">
                  <c:v>0.16300000000000001</c:v>
                </c:pt>
                <c:pt idx="5">
                  <c:v>0.14799999999999999</c:v>
                </c:pt>
                <c:pt idx="6">
                  <c:v>0.13300000000000001</c:v>
                </c:pt>
                <c:pt idx="7">
                  <c:v>0.11799999999999999</c:v>
                </c:pt>
                <c:pt idx="8">
                  <c:v>0.10299999999999999</c:v>
                </c:pt>
                <c:pt idx="9">
                  <c:v>8.7999999999999995E-2</c:v>
                </c:pt>
              </c:numCache>
            </c:numRef>
          </c:yVal>
          <c:smooth val="1"/>
          <c:extLst>
            <c:ext xmlns:c16="http://schemas.microsoft.com/office/drawing/2014/chart" uri="{C3380CC4-5D6E-409C-BE32-E72D297353CC}">
              <c16:uniqueId val="{00000002-DA86-4464-9701-9658A297F750}"/>
            </c:ext>
          </c:extLst>
        </c:ser>
        <c:dLbls>
          <c:showLegendKey val="0"/>
          <c:showVal val="0"/>
          <c:showCatName val="0"/>
          <c:showSerName val="0"/>
          <c:showPercent val="0"/>
          <c:showBubbleSize val="0"/>
        </c:dLbls>
        <c:axId val="118983296"/>
        <c:axId val="1221516768"/>
      </c:scatterChart>
      <c:valAx>
        <c:axId val="118983296"/>
        <c:scaling>
          <c:orientation val="minMax"/>
          <c:max val="2032"/>
          <c:min val="2023"/>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221516768"/>
        <c:crosses val="autoZero"/>
        <c:crossBetween val="midCat"/>
      </c:valAx>
      <c:valAx>
        <c:axId val="1221516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1898329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chemeClr val="tx1"/>
      </a:solidFill>
    </a:ln>
    <a:effectLst/>
  </c:spPr>
  <c:txPr>
    <a:bodyPr/>
    <a:lstStyle/>
    <a:p>
      <a:pPr>
        <a:defRPr sz="16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1800">
                <a:solidFill>
                  <a:sysClr val="windowText" lastClr="000000"/>
                </a:solidFill>
              </a:rPr>
              <a:t>Adjusted Total Primary Energy (GWh/m2/year)</a:t>
            </a:r>
          </a:p>
        </c:rich>
      </c:tx>
      <c:layout>
        <c:manualLayout>
          <c:xMode val="edge"/>
          <c:yMode val="edge"/>
          <c:x val="6.409667541557305E-3"/>
          <c:y val="0"/>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0"/>
          <c:order val="0"/>
          <c:spPr>
            <a:ln w="28575" cap="rnd">
              <a:solidFill>
                <a:srgbClr val="FF9933"/>
              </a:solidFill>
              <a:round/>
            </a:ln>
            <a:effectLst/>
          </c:spPr>
          <c:marker>
            <c:symbol val="circle"/>
            <c:size val="5"/>
            <c:spPr>
              <a:solidFill>
                <a:srgbClr val="FF9933"/>
              </a:solidFill>
              <a:ln w="63500">
                <a:solidFill>
                  <a:srgbClr val="FF9933"/>
                </a:solidFill>
              </a:ln>
              <a:effectLst/>
            </c:spPr>
          </c:marke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'Energy 2033 Model'!$D$50:$N$50</c:f>
              <c:numCache>
                <c:formatCode>General</c:formatCode>
                <c:ptCount val="11"/>
                <c:pt idx="0">
                  <c:v>2023</c:v>
                </c:pt>
                <c:pt idx="1">
                  <c:v>2024</c:v>
                </c:pt>
                <c:pt idx="2">
                  <c:v>2025</c:v>
                </c:pt>
                <c:pt idx="3">
                  <c:v>2026</c:v>
                </c:pt>
                <c:pt idx="4">
                  <c:v>2027</c:v>
                </c:pt>
                <c:pt idx="5">
                  <c:v>2028</c:v>
                </c:pt>
                <c:pt idx="6">
                  <c:v>2029</c:v>
                </c:pt>
                <c:pt idx="7">
                  <c:v>2030</c:v>
                </c:pt>
                <c:pt idx="8">
                  <c:v>2031</c:v>
                </c:pt>
                <c:pt idx="9">
                  <c:v>2032</c:v>
                </c:pt>
                <c:pt idx="10">
                  <c:v>2033</c:v>
                </c:pt>
              </c:numCache>
            </c:numRef>
          </c:cat>
          <c:val>
            <c:numRef>
              <c:f>'Energy 2033 Model'!$D$51:$N$51</c:f>
              <c:numCache>
                <c:formatCode>0.00</c:formatCode>
                <c:ptCount val="11"/>
                <c:pt idx="0">
                  <c:v>58.526141639999999</c:v>
                </c:pt>
                <c:pt idx="1">
                  <c:v>55.16520600454173</c:v>
                </c:pt>
                <c:pt idx="2">
                  <c:v>51.976312039567851</c:v>
                </c:pt>
                <c:pt idx="3">
                  <c:v>48.951194283296736</c:v>
                </c:pt>
                <c:pt idx="4">
                  <c:v>46.081968705737843</c:v>
                </c:pt>
                <c:pt idx="5">
                  <c:v>43.361115589924566</c:v>
                </c:pt>
                <c:pt idx="6">
                  <c:v>40.781463165914829</c:v>
                </c:pt>
                <c:pt idx="7">
                  <c:v>38.336171964970674</c:v>
                </c:pt>
                <c:pt idx="8">
                  <c:v>36.018719862721547</c:v>
                </c:pt>
                <c:pt idx="9">
                  <c:v>33.822887781450525</c:v>
                </c:pt>
                <c:pt idx="10">
                  <c:v>31.742746022920858</c:v>
                </c:pt>
              </c:numCache>
            </c:numRef>
          </c:val>
          <c:smooth val="0"/>
          <c:extLst>
            <c:ext xmlns:c16="http://schemas.microsoft.com/office/drawing/2014/chart" uri="{C3380CC4-5D6E-409C-BE32-E72D297353CC}">
              <c16:uniqueId val="{00000000-75BD-46CD-8417-8D893A6C15F3}"/>
            </c:ext>
          </c:extLst>
        </c:ser>
        <c:dLbls>
          <c:dLblPos val="t"/>
          <c:showLegendKey val="0"/>
          <c:showVal val="1"/>
          <c:showCatName val="0"/>
          <c:showSerName val="0"/>
          <c:showPercent val="0"/>
          <c:showBubbleSize val="0"/>
        </c:dLbls>
        <c:dropLines>
          <c:spPr>
            <a:ln w="9525" cap="flat" cmpd="sng" algn="ctr">
              <a:solidFill>
                <a:schemeClr val="tx1">
                  <a:lumMod val="35000"/>
                  <a:lumOff val="65000"/>
                </a:schemeClr>
              </a:solidFill>
              <a:round/>
            </a:ln>
            <a:effectLst/>
          </c:spPr>
        </c:dropLines>
        <c:marker val="1"/>
        <c:smooth val="0"/>
        <c:axId val="92967791"/>
        <c:axId val="92969231"/>
      </c:lineChart>
      <c:catAx>
        <c:axId val="92967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92969231"/>
        <c:crosses val="autoZero"/>
        <c:auto val="1"/>
        <c:lblAlgn val="ctr"/>
        <c:lblOffset val="100"/>
        <c:noMultiLvlLbl val="0"/>
      </c:catAx>
      <c:valAx>
        <c:axId val="9296923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92967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
          <c:y val="3.2264169877205618E-3"/>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0"/>
          <c:order val="0"/>
          <c:tx>
            <c:strRef>
              <c:f>'Energy 2033 model (elec adj)'!$E$18</c:f>
              <c:strCache>
                <c:ptCount val="1"/>
                <c:pt idx="0">
                  <c:v>Primary Energy (GWh/m2/year)</c:v>
                </c:pt>
              </c:strCache>
            </c:strRef>
          </c:tx>
          <c:spPr>
            <a:ln w="28575" cap="rnd">
              <a:solidFill>
                <a:srgbClr val="FF9933"/>
              </a:solidFill>
              <a:round/>
            </a:ln>
            <a:effectLst/>
          </c:spPr>
          <c:marker>
            <c:symbol val="circle"/>
            <c:size val="5"/>
            <c:spPr>
              <a:solidFill>
                <a:schemeClr val="accent1"/>
              </a:solidFill>
              <a:ln w="63500">
                <a:solidFill>
                  <a:srgbClr val="FF993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'Energy 2033 model (elec adj)'!$F$17:$P$17</c:f>
              <c:numCache>
                <c:formatCode>General</c:formatCode>
                <c:ptCount val="11"/>
                <c:pt idx="0">
                  <c:v>2023</c:v>
                </c:pt>
                <c:pt idx="1">
                  <c:v>2024</c:v>
                </c:pt>
                <c:pt idx="2">
                  <c:v>2025</c:v>
                </c:pt>
                <c:pt idx="3">
                  <c:v>2026</c:v>
                </c:pt>
                <c:pt idx="4">
                  <c:v>2027</c:v>
                </c:pt>
                <c:pt idx="5">
                  <c:v>2028</c:v>
                </c:pt>
                <c:pt idx="6">
                  <c:v>2029</c:v>
                </c:pt>
                <c:pt idx="7">
                  <c:v>2030</c:v>
                </c:pt>
                <c:pt idx="8">
                  <c:v>2031</c:v>
                </c:pt>
                <c:pt idx="9">
                  <c:v>2032</c:v>
                </c:pt>
                <c:pt idx="10">
                  <c:v>2033</c:v>
                </c:pt>
              </c:numCache>
            </c:numRef>
          </c:cat>
          <c:val>
            <c:numRef>
              <c:f>'Energy 2033 model (elec adj)'!$F$18:$P$18</c:f>
              <c:numCache>
                <c:formatCode>0.00</c:formatCode>
                <c:ptCount val="11"/>
                <c:pt idx="0">
                  <c:v>82.166257506499932</c:v>
                </c:pt>
                <c:pt idx="1">
                  <c:v>79.70126978130493</c:v>
                </c:pt>
                <c:pt idx="2">
                  <c:v>77.31023168786578</c:v>
                </c:pt>
                <c:pt idx="3">
                  <c:v>74.990924737229804</c:v>
                </c:pt>
                <c:pt idx="4">
                  <c:v>72.741196995112901</c:v>
                </c:pt>
                <c:pt idx="5">
                  <c:v>70.558961085259511</c:v>
                </c:pt>
                <c:pt idx="6">
                  <c:v>68.44219225270173</c:v>
                </c:pt>
                <c:pt idx="7">
                  <c:v>66.388926485120678</c:v>
                </c:pt>
                <c:pt idx="8">
                  <c:v>64.397258690567057</c:v>
                </c:pt>
                <c:pt idx="9">
                  <c:v>62.465340929850043</c:v>
                </c:pt>
                <c:pt idx="10">
                  <c:v>60.591380701954542</c:v>
                </c:pt>
              </c:numCache>
            </c:numRef>
          </c:val>
          <c:smooth val="0"/>
          <c:extLst>
            <c:ext xmlns:c16="http://schemas.microsoft.com/office/drawing/2014/chart" uri="{C3380CC4-5D6E-409C-BE32-E72D297353CC}">
              <c16:uniqueId val="{00000000-5F22-4037-9378-78F018DF03F4}"/>
            </c:ext>
          </c:extLst>
        </c:ser>
        <c:dLbls>
          <c:dLblPos val="t"/>
          <c:showLegendKey val="0"/>
          <c:showVal val="1"/>
          <c:showCatName val="0"/>
          <c:showSerName val="0"/>
          <c:showPercent val="0"/>
          <c:showBubbleSize val="0"/>
        </c:dLbls>
        <c:dropLines>
          <c:spPr>
            <a:ln w="9525" cap="flat" cmpd="sng" algn="ctr">
              <a:solidFill>
                <a:schemeClr val="tx1">
                  <a:lumMod val="35000"/>
                  <a:lumOff val="65000"/>
                </a:schemeClr>
              </a:solidFill>
              <a:round/>
            </a:ln>
            <a:effectLst/>
          </c:spPr>
        </c:dropLines>
        <c:marker val="1"/>
        <c:smooth val="0"/>
        <c:axId val="443070864"/>
        <c:axId val="443063184"/>
      </c:lineChart>
      <c:catAx>
        <c:axId val="443070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43063184"/>
        <c:crosses val="autoZero"/>
        <c:auto val="1"/>
        <c:lblAlgn val="ctr"/>
        <c:lblOffset val="100"/>
        <c:noMultiLvlLbl val="0"/>
      </c:catAx>
      <c:valAx>
        <c:axId val="443063184"/>
        <c:scaling>
          <c:orientation val="minMax"/>
          <c:min val="5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43070864"/>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w="9525">
      <a:solidFill>
        <a:schemeClr val="tx1"/>
      </a:solid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1800">
                <a:solidFill>
                  <a:sysClr val="windowText" lastClr="000000"/>
                </a:solidFill>
              </a:rPr>
              <a:t>Adjusted Total Primary Energy (GWh/m2/year)</a:t>
            </a:r>
          </a:p>
        </c:rich>
      </c:tx>
      <c:layout>
        <c:manualLayout>
          <c:xMode val="edge"/>
          <c:yMode val="edge"/>
          <c:x val="6.409667541557305E-3"/>
          <c:y val="0"/>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0"/>
          <c:order val="0"/>
          <c:spPr>
            <a:ln w="28575" cap="rnd">
              <a:solidFill>
                <a:srgbClr val="FF9933"/>
              </a:solidFill>
              <a:round/>
            </a:ln>
            <a:effectLst/>
          </c:spPr>
          <c:marker>
            <c:symbol val="circle"/>
            <c:size val="5"/>
            <c:spPr>
              <a:solidFill>
                <a:srgbClr val="FF9933"/>
              </a:solidFill>
              <a:ln w="63500">
                <a:solidFill>
                  <a:srgbClr val="FF9933"/>
                </a:solidFill>
              </a:ln>
              <a:effectLst/>
            </c:spPr>
          </c:marke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'Energy 2033 Model'!$D$50:$N$50</c:f>
              <c:numCache>
                <c:formatCode>General</c:formatCode>
                <c:ptCount val="11"/>
                <c:pt idx="0">
                  <c:v>2023</c:v>
                </c:pt>
                <c:pt idx="1">
                  <c:v>2024</c:v>
                </c:pt>
                <c:pt idx="2">
                  <c:v>2025</c:v>
                </c:pt>
                <c:pt idx="3">
                  <c:v>2026</c:v>
                </c:pt>
                <c:pt idx="4">
                  <c:v>2027</c:v>
                </c:pt>
                <c:pt idx="5">
                  <c:v>2028</c:v>
                </c:pt>
                <c:pt idx="6">
                  <c:v>2029</c:v>
                </c:pt>
                <c:pt idx="7">
                  <c:v>2030</c:v>
                </c:pt>
                <c:pt idx="8">
                  <c:v>2031</c:v>
                </c:pt>
                <c:pt idx="9">
                  <c:v>2032</c:v>
                </c:pt>
                <c:pt idx="10">
                  <c:v>2033</c:v>
                </c:pt>
              </c:numCache>
            </c:numRef>
          </c:cat>
          <c:val>
            <c:numRef>
              <c:f>'Energy 2033 Model'!$D$53:$N$53</c:f>
              <c:numCache>
                <c:formatCode>0.00</c:formatCode>
                <c:ptCount val="11"/>
                <c:pt idx="0">
                  <c:v>23.43583696362511</c:v>
                </c:pt>
                <c:pt idx="1">
                  <c:v>22.556993077489171</c:v>
                </c:pt>
                <c:pt idx="2">
                  <c:v>21.711105837083327</c:v>
                </c:pt>
                <c:pt idx="3">
                  <c:v>20.896939368192704</c:v>
                </c:pt>
                <c:pt idx="4">
                  <c:v>20.113304141885479</c:v>
                </c:pt>
                <c:pt idx="5">
                  <c:v>19.359055236564775</c:v>
                </c:pt>
                <c:pt idx="6">
                  <c:v>18.633090665193595</c:v>
                </c:pt>
                <c:pt idx="7">
                  <c:v>17.934349765248836</c:v>
                </c:pt>
                <c:pt idx="8">
                  <c:v>17.261811649052007</c:v>
                </c:pt>
                <c:pt idx="9">
                  <c:v>16.614493712212557</c:v>
                </c:pt>
                <c:pt idx="10">
                  <c:v>15.991450198004587</c:v>
                </c:pt>
              </c:numCache>
            </c:numRef>
          </c:val>
          <c:smooth val="0"/>
          <c:extLst>
            <c:ext xmlns:c16="http://schemas.microsoft.com/office/drawing/2014/chart" uri="{C3380CC4-5D6E-409C-BE32-E72D297353CC}">
              <c16:uniqueId val="{00000000-CECB-4E3F-BAD1-53A97D3B32B0}"/>
            </c:ext>
          </c:extLst>
        </c:ser>
        <c:dLbls>
          <c:dLblPos val="t"/>
          <c:showLegendKey val="0"/>
          <c:showVal val="1"/>
          <c:showCatName val="0"/>
          <c:showSerName val="0"/>
          <c:showPercent val="0"/>
          <c:showBubbleSize val="0"/>
        </c:dLbls>
        <c:dropLines>
          <c:spPr>
            <a:ln w="9525" cap="flat" cmpd="sng" algn="ctr">
              <a:solidFill>
                <a:schemeClr val="tx1">
                  <a:lumMod val="35000"/>
                  <a:lumOff val="65000"/>
                </a:schemeClr>
              </a:solidFill>
              <a:round/>
            </a:ln>
            <a:effectLst/>
          </c:spPr>
        </c:dropLines>
        <c:marker val="1"/>
        <c:smooth val="0"/>
        <c:axId val="92967791"/>
        <c:axId val="92969231"/>
      </c:lineChart>
      <c:catAx>
        <c:axId val="92967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92969231"/>
        <c:crosses val="autoZero"/>
        <c:auto val="1"/>
        <c:lblAlgn val="ctr"/>
        <c:lblOffset val="100"/>
        <c:noMultiLvlLbl val="0"/>
      </c:catAx>
      <c:valAx>
        <c:axId val="9296923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92967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6B329F-C4D3-420B-939C-B6404A73FF50}"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GB"/>
        </a:p>
      </dgm:t>
    </dgm:pt>
    <dgm:pt modelId="{765B18E2-AE1C-4245-91C9-28E8CC23781F}">
      <dgm:prSet phldrT="[Text]" custT="1"/>
      <dgm:spPr>
        <a:solidFill>
          <a:srgbClr val="5B9BD5"/>
        </a:solidFill>
      </dgm:spPr>
      <dgm:t>
        <a:bodyPr/>
        <a:lstStyle/>
        <a:p>
          <a:r>
            <a:rPr lang="en-US" sz="2000" b="1" dirty="0">
              <a:latin typeface="Times New Roman" panose="02020603050405020304" pitchFamily="18" charset="0"/>
              <a:cs typeface="Times New Roman" panose="02020603050405020304" pitchFamily="18" charset="0"/>
            </a:rPr>
            <a:t>Baseline Study</a:t>
          </a:r>
          <a:endParaRPr lang="en-GB" sz="2000" b="1" dirty="0">
            <a:latin typeface="Times New Roman" panose="02020603050405020304" pitchFamily="18" charset="0"/>
            <a:cs typeface="Times New Roman" panose="02020603050405020304" pitchFamily="18" charset="0"/>
          </a:endParaRPr>
        </a:p>
      </dgm:t>
    </dgm:pt>
    <dgm:pt modelId="{2AB413AC-5A60-484E-B68E-4D9FF013BA44}" type="parTrans" cxnId="{E01249A8-83FD-4AA0-B387-36FF02AA80A1}">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4FD594A1-4115-44B5-8A47-7D80B0D71116}" type="sibTrans" cxnId="{E01249A8-83FD-4AA0-B387-36FF02AA80A1}">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201C7C69-BB36-47CC-BE4F-6EE7D93EE68F}">
      <dgm:prSet phldrT="[Text]" custT="1"/>
      <dgm:spPr/>
      <dgm:t>
        <a:bodyPr/>
        <a:lstStyle/>
        <a:p>
          <a:r>
            <a:rPr lang="en-US" sz="2000" dirty="0">
              <a:latin typeface="Times New Roman" panose="02020603050405020304" pitchFamily="18" charset="0"/>
              <a:cs typeface="Times New Roman" panose="02020603050405020304" pitchFamily="18" charset="0"/>
            </a:rPr>
            <a:t>current energy demand across residential, commercial, public buildings and transport</a:t>
          </a:r>
          <a:endParaRPr lang="en-GB" sz="2000" dirty="0">
            <a:latin typeface="Times New Roman" panose="02020603050405020304" pitchFamily="18" charset="0"/>
            <a:cs typeface="Times New Roman" panose="02020603050405020304" pitchFamily="18" charset="0"/>
          </a:endParaRPr>
        </a:p>
      </dgm:t>
    </dgm:pt>
    <dgm:pt modelId="{DA8FBAA8-878B-47D3-99BD-E26105E933DA}" type="parTrans" cxnId="{2EB6574F-0A3E-4AC1-9F85-B3B9D003A5A0}">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F74018F8-947D-4270-8915-F538BB16340A}" type="sibTrans" cxnId="{2EB6574F-0A3E-4AC1-9F85-B3B9D003A5A0}">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034E80BD-3E0B-4A1B-B96D-5063F8314F1D}">
      <dgm:prSet phldrT="[Text]" custT="1"/>
      <dgm:spPr>
        <a:solidFill>
          <a:srgbClr val="4DC58D"/>
        </a:solidFill>
      </dgm:spPr>
      <dgm:t>
        <a:bodyPr/>
        <a:lstStyle/>
        <a:p>
          <a:r>
            <a:rPr lang="en-US" sz="2000" b="1" dirty="0">
              <a:latin typeface="Times New Roman" panose="02020603050405020304" pitchFamily="18" charset="0"/>
              <a:cs typeface="Times New Roman" panose="02020603050405020304" pitchFamily="18" charset="0"/>
            </a:rPr>
            <a:t>Energy Audits</a:t>
          </a:r>
          <a:endParaRPr lang="en-GB" sz="2000" b="1" dirty="0">
            <a:latin typeface="Times New Roman" panose="02020603050405020304" pitchFamily="18" charset="0"/>
            <a:cs typeface="Times New Roman" panose="02020603050405020304" pitchFamily="18" charset="0"/>
          </a:endParaRPr>
        </a:p>
      </dgm:t>
    </dgm:pt>
    <dgm:pt modelId="{A083A0C5-E136-473D-BC0C-5793A1F46003}" type="parTrans" cxnId="{F6C6E66B-E6D6-4446-B9BF-E36498D39C9B}">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7EA8F2CB-6CE1-46C4-A7AA-0B8F11B681CB}" type="sibTrans" cxnId="{F6C6E66B-E6D6-4446-B9BF-E36498D39C9B}">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ADF9B96F-A899-43DD-8287-0D449A73458D}">
      <dgm:prSet phldrT="[Text]" custT="1"/>
      <dgm:spPr/>
      <dgm:t>
        <a:bodyPr/>
        <a:lstStyle/>
        <a:p>
          <a:r>
            <a:rPr lang="en-US" sz="2000" dirty="0">
              <a:solidFill>
                <a:srgbClr val="FF0000"/>
              </a:solidFill>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 public buildings and </a:t>
          </a:r>
          <a:r>
            <a:rPr lang="en-US" sz="2000" dirty="0">
              <a:solidFill>
                <a:srgbClr val="FF0000"/>
              </a:solidFill>
              <a:latin typeface="Times New Roman" panose="02020603050405020304" pitchFamily="18" charset="0"/>
              <a:cs typeface="Times New Roman" panose="02020603050405020304" pitchFamily="18" charset="0"/>
            </a:rPr>
            <a:t>5</a:t>
          </a:r>
          <a:r>
            <a:rPr lang="en-US" sz="2000" dirty="0">
              <a:latin typeface="Times New Roman" panose="02020603050405020304" pitchFamily="18" charset="0"/>
              <a:cs typeface="Times New Roman" panose="02020603050405020304" pitchFamily="18" charset="0"/>
            </a:rPr>
            <a:t> house types</a:t>
          </a:r>
          <a:endParaRPr lang="en-GB" sz="2000" dirty="0">
            <a:latin typeface="Times New Roman" panose="02020603050405020304" pitchFamily="18" charset="0"/>
            <a:cs typeface="Times New Roman" panose="02020603050405020304" pitchFamily="18" charset="0"/>
          </a:endParaRPr>
        </a:p>
      </dgm:t>
    </dgm:pt>
    <dgm:pt modelId="{B4DA134E-CDFD-4CD7-9809-F3885AE6419C}" type="parTrans" cxnId="{FFCF3DA5-91C0-4607-AA99-D0AEB3F527D3}">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83541CBD-D5F9-4720-85FD-EAB58883C28F}" type="sibTrans" cxnId="{FFCF3DA5-91C0-4607-AA99-D0AEB3F527D3}">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D3B25B37-7736-4A6B-8259-8C141BD6B1CC}">
      <dgm:prSet phldrT="[Text]" custT="1"/>
      <dgm:spPr>
        <a:solidFill>
          <a:srgbClr val="FF9933"/>
        </a:solidFill>
        <a:ln>
          <a:solidFill>
            <a:srgbClr val="FF9933"/>
          </a:solidFill>
        </a:ln>
      </dgm:spPr>
      <dgm:t>
        <a:bodyPr/>
        <a:lstStyle/>
        <a:p>
          <a:r>
            <a:rPr lang="en-US" sz="2000" b="1" dirty="0">
              <a:latin typeface="Times New Roman" panose="02020603050405020304" pitchFamily="18" charset="0"/>
              <a:cs typeface="Times New Roman" panose="02020603050405020304" pitchFamily="18" charset="0"/>
            </a:rPr>
            <a:t>2030 EMP</a:t>
          </a:r>
          <a:endParaRPr lang="en-GB" sz="2000" b="1" dirty="0">
            <a:latin typeface="Times New Roman" panose="02020603050405020304" pitchFamily="18" charset="0"/>
            <a:cs typeface="Times New Roman" panose="02020603050405020304" pitchFamily="18" charset="0"/>
          </a:endParaRPr>
        </a:p>
      </dgm:t>
    </dgm:pt>
    <dgm:pt modelId="{4AC822A7-8518-4EEF-9D6C-8B727DEB160E}" type="parTrans" cxnId="{AF55D11A-B1A2-4557-A795-B122897248B4}">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E0FBB8FE-471C-4CED-A66A-08CE90780044}" type="sibTrans" cxnId="{AF55D11A-B1A2-4557-A795-B122897248B4}">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1C6638F1-96F2-44D8-83FB-5BB9D3551107}">
      <dgm:prSet phldrT="[Text]" custT="1"/>
      <dgm:spPr>
        <a:ln>
          <a:solidFill>
            <a:srgbClr val="FF9933"/>
          </a:solidFill>
        </a:ln>
      </dgm:spPr>
      <dgm:t>
        <a:bodyPr/>
        <a:lstStyle/>
        <a:p>
          <a:r>
            <a:rPr lang="en-US" sz="2000" b="0" dirty="0">
              <a:latin typeface="Times New Roman" panose="02020603050405020304" pitchFamily="18" charset="0"/>
              <a:cs typeface="Times New Roman" panose="02020603050405020304" pitchFamily="18" charset="0"/>
            </a:rPr>
            <a:t>Targets and Roadmap</a:t>
          </a:r>
          <a:endParaRPr lang="en-GB" sz="2000" b="0" dirty="0">
            <a:latin typeface="Times New Roman" panose="02020603050405020304" pitchFamily="18" charset="0"/>
            <a:cs typeface="Times New Roman" panose="02020603050405020304" pitchFamily="18" charset="0"/>
          </a:endParaRPr>
        </a:p>
      </dgm:t>
    </dgm:pt>
    <dgm:pt modelId="{A862353C-4848-40E9-8505-5141F3D5AEC4}" type="parTrans" cxnId="{542E4081-22BD-4BAA-B0E4-F1D01EE04CA4}">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6D802FBB-8AF2-446A-B04C-3FC99FF4681A}" type="sibTrans" cxnId="{542E4081-22BD-4BAA-B0E4-F1D01EE04CA4}">
      <dgm:prSet/>
      <dgm:spPr/>
      <dgm:t>
        <a:bodyPr/>
        <a:lstStyle/>
        <a:p>
          <a:endParaRPr lang="en-GB" sz="2000">
            <a:solidFill>
              <a:schemeClr val="tx1"/>
            </a:solidFill>
            <a:latin typeface="Times New Roman" panose="02020603050405020304" pitchFamily="18" charset="0"/>
            <a:cs typeface="Times New Roman" panose="02020603050405020304" pitchFamily="18" charset="0"/>
          </a:endParaRPr>
        </a:p>
      </dgm:t>
    </dgm:pt>
    <dgm:pt modelId="{02F44EAE-6A1B-4450-A718-EB9128D98AE6}" type="pres">
      <dgm:prSet presAssocID="{C86B329F-C4D3-420B-939C-B6404A73FF50}" presName="linear" presStyleCnt="0">
        <dgm:presLayoutVars>
          <dgm:dir/>
          <dgm:animLvl val="lvl"/>
          <dgm:resizeHandles val="exact"/>
        </dgm:presLayoutVars>
      </dgm:prSet>
      <dgm:spPr/>
    </dgm:pt>
    <dgm:pt modelId="{E58CB658-8DEE-42FA-9FC5-3E0284190430}" type="pres">
      <dgm:prSet presAssocID="{765B18E2-AE1C-4245-91C9-28E8CC23781F}" presName="parentLin" presStyleCnt="0"/>
      <dgm:spPr/>
    </dgm:pt>
    <dgm:pt modelId="{084EAE0D-D26C-407D-B1C7-E137BBE14CB7}" type="pres">
      <dgm:prSet presAssocID="{765B18E2-AE1C-4245-91C9-28E8CC23781F}" presName="parentLeftMargin" presStyleLbl="node1" presStyleIdx="0" presStyleCnt="3"/>
      <dgm:spPr/>
    </dgm:pt>
    <dgm:pt modelId="{066FA378-3AE9-4C4F-804F-0DF050D8260D}" type="pres">
      <dgm:prSet presAssocID="{765B18E2-AE1C-4245-91C9-28E8CC23781F}" presName="parentText" presStyleLbl="node1" presStyleIdx="0" presStyleCnt="3">
        <dgm:presLayoutVars>
          <dgm:chMax val="0"/>
          <dgm:bulletEnabled val="1"/>
        </dgm:presLayoutVars>
      </dgm:prSet>
      <dgm:spPr/>
    </dgm:pt>
    <dgm:pt modelId="{E748CF93-0152-43A0-90D7-1D6A088A2C63}" type="pres">
      <dgm:prSet presAssocID="{765B18E2-AE1C-4245-91C9-28E8CC23781F}" presName="negativeSpace" presStyleCnt="0"/>
      <dgm:spPr/>
    </dgm:pt>
    <dgm:pt modelId="{A0EB1674-7C34-42BF-9417-7DE36E6AF07E}" type="pres">
      <dgm:prSet presAssocID="{765B18E2-AE1C-4245-91C9-28E8CC23781F}" presName="childText" presStyleLbl="conFgAcc1" presStyleIdx="0" presStyleCnt="3">
        <dgm:presLayoutVars>
          <dgm:bulletEnabled val="1"/>
        </dgm:presLayoutVars>
      </dgm:prSet>
      <dgm:spPr/>
    </dgm:pt>
    <dgm:pt modelId="{C51AD315-C6C9-417A-BD3C-CAE84166FC92}" type="pres">
      <dgm:prSet presAssocID="{4FD594A1-4115-44B5-8A47-7D80B0D71116}" presName="spaceBetweenRectangles" presStyleCnt="0"/>
      <dgm:spPr/>
    </dgm:pt>
    <dgm:pt modelId="{276DD02C-A81A-4CEC-A4EA-275334979360}" type="pres">
      <dgm:prSet presAssocID="{034E80BD-3E0B-4A1B-B96D-5063F8314F1D}" presName="parentLin" presStyleCnt="0"/>
      <dgm:spPr/>
    </dgm:pt>
    <dgm:pt modelId="{09FDC68B-6B05-4489-BE66-40379C8F2073}" type="pres">
      <dgm:prSet presAssocID="{034E80BD-3E0B-4A1B-B96D-5063F8314F1D}" presName="parentLeftMargin" presStyleLbl="node1" presStyleIdx="0" presStyleCnt="3"/>
      <dgm:spPr/>
    </dgm:pt>
    <dgm:pt modelId="{0DA06050-8006-48EF-870B-9208933856BB}" type="pres">
      <dgm:prSet presAssocID="{034E80BD-3E0B-4A1B-B96D-5063F8314F1D}" presName="parentText" presStyleLbl="node1" presStyleIdx="1" presStyleCnt="3">
        <dgm:presLayoutVars>
          <dgm:chMax val="0"/>
          <dgm:bulletEnabled val="1"/>
        </dgm:presLayoutVars>
      </dgm:prSet>
      <dgm:spPr/>
    </dgm:pt>
    <dgm:pt modelId="{2E9DB407-3F73-4A4A-9385-72D290D6E25E}" type="pres">
      <dgm:prSet presAssocID="{034E80BD-3E0B-4A1B-B96D-5063F8314F1D}" presName="negativeSpace" presStyleCnt="0"/>
      <dgm:spPr/>
    </dgm:pt>
    <dgm:pt modelId="{235521E6-FF07-48E9-84D3-3E9CAA8F326D}" type="pres">
      <dgm:prSet presAssocID="{034E80BD-3E0B-4A1B-B96D-5063F8314F1D}" presName="childText" presStyleLbl="conFgAcc1" presStyleIdx="1" presStyleCnt="3">
        <dgm:presLayoutVars>
          <dgm:bulletEnabled val="1"/>
        </dgm:presLayoutVars>
      </dgm:prSet>
      <dgm:spPr/>
    </dgm:pt>
    <dgm:pt modelId="{370031C8-C5F7-4D09-BB17-B9207B122F1F}" type="pres">
      <dgm:prSet presAssocID="{7EA8F2CB-6CE1-46C4-A7AA-0B8F11B681CB}" presName="spaceBetweenRectangles" presStyleCnt="0"/>
      <dgm:spPr/>
    </dgm:pt>
    <dgm:pt modelId="{F51BFB81-9CD5-4FA7-B0B8-44FC88362978}" type="pres">
      <dgm:prSet presAssocID="{D3B25B37-7736-4A6B-8259-8C141BD6B1CC}" presName="parentLin" presStyleCnt="0"/>
      <dgm:spPr/>
    </dgm:pt>
    <dgm:pt modelId="{437A5962-4885-4C2B-BD94-68FDE7EAD8DF}" type="pres">
      <dgm:prSet presAssocID="{D3B25B37-7736-4A6B-8259-8C141BD6B1CC}" presName="parentLeftMargin" presStyleLbl="node1" presStyleIdx="1" presStyleCnt="3"/>
      <dgm:spPr/>
    </dgm:pt>
    <dgm:pt modelId="{04C687D0-BE91-4C5C-A4FA-957987B0A545}" type="pres">
      <dgm:prSet presAssocID="{D3B25B37-7736-4A6B-8259-8C141BD6B1CC}" presName="parentText" presStyleLbl="node1" presStyleIdx="2" presStyleCnt="3">
        <dgm:presLayoutVars>
          <dgm:chMax val="0"/>
          <dgm:bulletEnabled val="1"/>
        </dgm:presLayoutVars>
      </dgm:prSet>
      <dgm:spPr/>
    </dgm:pt>
    <dgm:pt modelId="{B2AD8E7C-E5A1-4076-83B5-3930A7450CC0}" type="pres">
      <dgm:prSet presAssocID="{D3B25B37-7736-4A6B-8259-8C141BD6B1CC}" presName="negativeSpace" presStyleCnt="0"/>
      <dgm:spPr/>
    </dgm:pt>
    <dgm:pt modelId="{0956564B-0082-4430-B25A-357FEBA2B16D}" type="pres">
      <dgm:prSet presAssocID="{D3B25B37-7736-4A6B-8259-8C141BD6B1CC}" presName="childText" presStyleLbl="conFgAcc1" presStyleIdx="2" presStyleCnt="3">
        <dgm:presLayoutVars>
          <dgm:bulletEnabled val="1"/>
        </dgm:presLayoutVars>
      </dgm:prSet>
      <dgm:spPr/>
    </dgm:pt>
  </dgm:ptLst>
  <dgm:cxnLst>
    <dgm:cxn modelId="{AF55D11A-B1A2-4557-A795-B122897248B4}" srcId="{C86B329F-C4D3-420B-939C-B6404A73FF50}" destId="{D3B25B37-7736-4A6B-8259-8C141BD6B1CC}" srcOrd="2" destOrd="0" parTransId="{4AC822A7-8518-4EEF-9D6C-8B727DEB160E}" sibTransId="{E0FBB8FE-471C-4CED-A66A-08CE90780044}"/>
    <dgm:cxn modelId="{70E0631B-4686-4F10-9212-9F742D84C558}" type="presOf" srcId="{034E80BD-3E0B-4A1B-B96D-5063F8314F1D}" destId="{09FDC68B-6B05-4489-BE66-40379C8F2073}" srcOrd="0" destOrd="0" presId="urn:microsoft.com/office/officeart/2005/8/layout/list1"/>
    <dgm:cxn modelId="{02F15C1D-9BDD-4466-A819-944204A47A28}" type="presOf" srcId="{201C7C69-BB36-47CC-BE4F-6EE7D93EE68F}" destId="{A0EB1674-7C34-42BF-9417-7DE36E6AF07E}" srcOrd="0" destOrd="0" presId="urn:microsoft.com/office/officeart/2005/8/layout/list1"/>
    <dgm:cxn modelId="{032FCE33-27E5-4D91-A0C9-9EFE95779C6A}" type="presOf" srcId="{765B18E2-AE1C-4245-91C9-28E8CC23781F}" destId="{084EAE0D-D26C-407D-B1C7-E137BBE14CB7}" srcOrd="0" destOrd="0" presId="urn:microsoft.com/office/officeart/2005/8/layout/list1"/>
    <dgm:cxn modelId="{C60B4734-D7C2-476C-B8B1-293FEC0F9898}" type="presOf" srcId="{034E80BD-3E0B-4A1B-B96D-5063F8314F1D}" destId="{0DA06050-8006-48EF-870B-9208933856BB}" srcOrd="1" destOrd="0" presId="urn:microsoft.com/office/officeart/2005/8/layout/list1"/>
    <dgm:cxn modelId="{05E0B73A-C6A0-4B23-B5F6-344F9AA9B67E}" type="presOf" srcId="{ADF9B96F-A899-43DD-8287-0D449A73458D}" destId="{235521E6-FF07-48E9-84D3-3E9CAA8F326D}" srcOrd="0" destOrd="0" presId="urn:microsoft.com/office/officeart/2005/8/layout/list1"/>
    <dgm:cxn modelId="{67967F5F-A36E-42B4-885D-560F3595EC3B}" type="presOf" srcId="{D3B25B37-7736-4A6B-8259-8C141BD6B1CC}" destId="{04C687D0-BE91-4C5C-A4FA-957987B0A545}" srcOrd="1" destOrd="0" presId="urn:microsoft.com/office/officeart/2005/8/layout/list1"/>
    <dgm:cxn modelId="{F60B0B46-F03F-4EA3-8999-243666BFDED0}" type="presOf" srcId="{C86B329F-C4D3-420B-939C-B6404A73FF50}" destId="{02F44EAE-6A1B-4450-A718-EB9128D98AE6}" srcOrd="0" destOrd="0" presId="urn:microsoft.com/office/officeart/2005/8/layout/list1"/>
    <dgm:cxn modelId="{F6C6E66B-E6D6-4446-B9BF-E36498D39C9B}" srcId="{C86B329F-C4D3-420B-939C-B6404A73FF50}" destId="{034E80BD-3E0B-4A1B-B96D-5063F8314F1D}" srcOrd="1" destOrd="0" parTransId="{A083A0C5-E136-473D-BC0C-5793A1F46003}" sibTransId="{7EA8F2CB-6CE1-46C4-A7AA-0B8F11B681CB}"/>
    <dgm:cxn modelId="{2EB6574F-0A3E-4AC1-9F85-B3B9D003A5A0}" srcId="{765B18E2-AE1C-4245-91C9-28E8CC23781F}" destId="{201C7C69-BB36-47CC-BE4F-6EE7D93EE68F}" srcOrd="0" destOrd="0" parTransId="{DA8FBAA8-878B-47D3-99BD-E26105E933DA}" sibTransId="{F74018F8-947D-4270-8915-F538BB16340A}"/>
    <dgm:cxn modelId="{4D38C74F-8328-4C1C-8DBE-362A592F3428}" type="presOf" srcId="{1C6638F1-96F2-44D8-83FB-5BB9D3551107}" destId="{0956564B-0082-4430-B25A-357FEBA2B16D}" srcOrd="0" destOrd="0" presId="urn:microsoft.com/office/officeart/2005/8/layout/list1"/>
    <dgm:cxn modelId="{37FCC67F-3D93-411A-9963-869A892FA4C1}" type="presOf" srcId="{D3B25B37-7736-4A6B-8259-8C141BD6B1CC}" destId="{437A5962-4885-4C2B-BD94-68FDE7EAD8DF}" srcOrd="0" destOrd="0" presId="urn:microsoft.com/office/officeart/2005/8/layout/list1"/>
    <dgm:cxn modelId="{542E4081-22BD-4BAA-B0E4-F1D01EE04CA4}" srcId="{D3B25B37-7736-4A6B-8259-8C141BD6B1CC}" destId="{1C6638F1-96F2-44D8-83FB-5BB9D3551107}" srcOrd="0" destOrd="0" parTransId="{A862353C-4848-40E9-8505-5141F3D5AEC4}" sibTransId="{6D802FBB-8AF2-446A-B04C-3FC99FF4681A}"/>
    <dgm:cxn modelId="{83EF1C9C-4ED1-4395-BAE4-B02619F4B470}" type="presOf" srcId="{765B18E2-AE1C-4245-91C9-28E8CC23781F}" destId="{066FA378-3AE9-4C4F-804F-0DF050D8260D}" srcOrd="1" destOrd="0" presId="urn:microsoft.com/office/officeart/2005/8/layout/list1"/>
    <dgm:cxn modelId="{FFCF3DA5-91C0-4607-AA99-D0AEB3F527D3}" srcId="{034E80BD-3E0B-4A1B-B96D-5063F8314F1D}" destId="{ADF9B96F-A899-43DD-8287-0D449A73458D}" srcOrd="0" destOrd="0" parTransId="{B4DA134E-CDFD-4CD7-9809-F3885AE6419C}" sibTransId="{83541CBD-D5F9-4720-85FD-EAB58883C28F}"/>
    <dgm:cxn modelId="{E01249A8-83FD-4AA0-B387-36FF02AA80A1}" srcId="{C86B329F-C4D3-420B-939C-B6404A73FF50}" destId="{765B18E2-AE1C-4245-91C9-28E8CC23781F}" srcOrd="0" destOrd="0" parTransId="{2AB413AC-5A60-484E-B68E-4D9FF013BA44}" sibTransId="{4FD594A1-4115-44B5-8A47-7D80B0D71116}"/>
    <dgm:cxn modelId="{20F676CF-FF66-4BA0-814C-270E7F8521CB}" type="presParOf" srcId="{02F44EAE-6A1B-4450-A718-EB9128D98AE6}" destId="{E58CB658-8DEE-42FA-9FC5-3E0284190430}" srcOrd="0" destOrd="0" presId="urn:microsoft.com/office/officeart/2005/8/layout/list1"/>
    <dgm:cxn modelId="{171DD085-4BE1-4BD0-8913-5FA477FB26B2}" type="presParOf" srcId="{E58CB658-8DEE-42FA-9FC5-3E0284190430}" destId="{084EAE0D-D26C-407D-B1C7-E137BBE14CB7}" srcOrd="0" destOrd="0" presId="urn:microsoft.com/office/officeart/2005/8/layout/list1"/>
    <dgm:cxn modelId="{431926EA-ECEB-4423-BCDF-9A43641D3B99}" type="presParOf" srcId="{E58CB658-8DEE-42FA-9FC5-3E0284190430}" destId="{066FA378-3AE9-4C4F-804F-0DF050D8260D}" srcOrd="1" destOrd="0" presId="urn:microsoft.com/office/officeart/2005/8/layout/list1"/>
    <dgm:cxn modelId="{DADF59AE-D192-4DE9-996F-1118D02B0E32}" type="presParOf" srcId="{02F44EAE-6A1B-4450-A718-EB9128D98AE6}" destId="{E748CF93-0152-43A0-90D7-1D6A088A2C63}" srcOrd="1" destOrd="0" presId="urn:microsoft.com/office/officeart/2005/8/layout/list1"/>
    <dgm:cxn modelId="{2B111F1E-5F6F-49C4-9D9C-23B974DE2384}" type="presParOf" srcId="{02F44EAE-6A1B-4450-A718-EB9128D98AE6}" destId="{A0EB1674-7C34-42BF-9417-7DE36E6AF07E}" srcOrd="2" destOrd="0" presId="urn:microsoft.com/office/officeart/2005/8/layout/list1"/>
    <dgm:cxn modelId="{452961E5-BAFD-4C73-86B3-672D5CE6A495}" type="presParOf" srcId="{02F44EAE-6A1B-4450-A718-EB9128D98AE6}" destId="{C51AD315-C6C9-417A-BD3C-CAE84166FC92}" srcOrd="3" destOrd="0" presId="urn:microsoft.com/office/officeart/2005/8/layout/list1"/>
    <dgm:cxn modelId="{9B9C734A-7E5C-4F12-A89D-7660ED8DF899}" type="presParOf" srcId="{02F44EAE-6A1B-4450-A718-EB9128D98AE6}" destId="{276DD02C-A81A-4CEC-A4EA-275334979360}" srcOrd="4" destOrd="0" presId="urn:microsoft.com/office/officeart/2005/8/layout/list1"/>
    <dgm:cxn modelId="{0299791C-C6C2-4ECA-B73C-2530B9BD49DE}" type="presParOf" srcId="{276DD02C-A81A-4CEC-A4EA-275334979360}" destId="{09FDC68B-6B05-4489-BE66-40379C8F2073}" srcOrd="0" destOrd="0" presId="urn:microsoft.com/office/officeart/2005/8/layout/list1"/>
    <dgm:cxn modelId="{37D32AB9-E99B-4B16-8122-E6E89840282C}" type="presParOf" srcId="{276DD02C-A81A-4CEC-A4EA-275334979360}" destId="{0DA06050-8006-48EF-870B-9208933856BB}" srcOrd="1" destOrd="0" presId="urn:microsoft.com/office/officeart/2005/8/layout/list1"/>
    <dgm:cxn modelId="{8B1B7346-5103-4FA6-B97F-0277D50E22D9}" type="presParOf" srcId="{02F44EAE-6A1B-4450-A718-EB9128D98AE6}" destId="{2E9DB407-3F73-4A4A-9385-72D290D6E25E}" srcOrd="5" destOrd="0" presId="urn:microsoft.com/office/officeart/2005/8/layout/list1"/>
    <dgm:cxn modelId="{F069AAF5-CC34-45ED-A847-5919EC734B1A}" type="presParOf" srcId="{02F44EAE-6A1B-4450-A718-EB9128D98AE6}" destId="{235521E6-FF07-48E9-84D3-3E9CAA8F326D}" srcOrd="6" destOrd="0" presId="urn:microsoft.com/office/officeart/2005/8/layout/list1"/>
    <dgm:cxn modelId="{3902BF16-D6F4-487E-81FE-DA12369DC721}" type="presParOf" srcId="{02F44EAE-6A1B-4450-A718-EB9128D98AE6}" destId="{370031C8-C5F7-4D09-BB17-B9207B122F1F}" srcOrd="7" destOrd="0" presId="urn:microsoft.com/office/officeart/2005/8/layout/list1"/>
    <dgm:cxn modelId="{35609BC9-D498-4BC7-A78C-04CE5076D7C7}" type="presParOf" srcId="{02F44EAE-6A1B-4450-A718-EB9128D98AE6}" destId="{F51BFB81-9CD5-4FA7-B0B8-44FC88362978}" srcOrd="8" destOrd="0" presId="urn:microsoft.com/office/officeart/2005/8/layout/list1"/>
    <dgm:cxn modelId="{6B1D0DB5-9D17-4F29-B0C3-7F95106A2112}" type="presParOf" srcId="{F51BFB81-9CD5-4FA7-B0B8-44FC88362978}" destId="{437A5962-4885-4C2B-BD94-68FDE7EAD8DF}" srcOrd="0" destOrd="0" presId="urn:microsoft.com/office/officeart/2005/8/layout/list1"/>
    <dgm:cxn modelId="{4D545506-38FA-490C-AA06-361DB8A30957}" type="presParOf" srcId="{F51BFB81-9CD5-4FA7-B0B8-44FC88362978}" destId="{04C687D0-BE91-4C5C-A4FA-957987B0A545}" srcOrd="1" destOrd="0" presId="urn:microsoft.com/office/officeart/2005/8/layout/list1"/>
    <dgm:cxn modelId="{907C7CFC-1A7F-4788-A930-97D350C61697}" type="presParOf" srcId="{02F44EAE-6A1B-4450-A718-EB9128D98AE6}" destId="{B2AD8E7C-E5A1-4076-83B5-3930A7450CC0}" srcOrd="9" destOrd="0" presId="urn:microsoft.com/office/officeart/2005/8/layout/list1"/>
    <dgm:cxn modelId="{23E3336C-B24A-458C-B19D-3FE7FF0FF692}" type="presParOf" srcId="{02F44EAE-6A1B-4450-A718-EB9128D98AE6}" destId="{0956564B-0082-4430-B25A-357FEBA2B16D}" srcOrd="10"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B1674-7C34-42BF-9417-7DE36E6AF07E}">
      <dsp:nvSpPr>
        <dsp:cNvPr id="0" name=""/>
        <dsp:cNvSpPr/>
      </dsp:nvSpPr>
      <dsp:spPr>
        <a:xfrm>
          <a:off x="0" y="371071"/>
          <a:ext cx="7344816" cy="1159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0039" tIns="479044" rIns="570039"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current energy demand across residential, commercial, public buildings and transport</a:t>
          </a:r>
          <a:endParaRPr lang="en-GB" sz="2000" kern="1200" dirty="0">
            <a:latin typeface="Times New Roman" panose="02020603050405020304" pitchFamily="18" charset="0"/>
            <a:cs typeface="Times New Roman" panose="02020603050405020304" pitchFamily="18" charset="0"/>
          </a:endParaRPr>
        </a:p>
      </dsp:txBody>
      <dsp:txXfrm>
        <a:off x="0" y="371071"/>
        <a:ext cx="7344816" cy="1159200"/>
      </dsp:txXfrm>
    </dsp:sp>
    <dsp:sp modelId="{066FA378-3AE9-4C4F-804F-0DF050D8260D}">
      <dsp:nvSpPr>
        <dsp:cNvPr id="0" name=""/>
        <dsp:cNvSpPr/>
      </dsp:nvSpPr>
      <dsp:spPr>
        <a:xfrm>
          <a:off x="367240" y="31591"/>
          <a:ext cx="5141371" cy="678960"/>
        </a:xfrm>
        <a:prstGeom prst="roundRect">
          <a:avLst/>
        </a:prstGeom>
        <a:solidFill>
          <a:srgbClr val="5B9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32" tIns="0" rIns="194332" bIns="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Baseline Study</a:t>
          </a:r>
          <a:endParaRPr lang="en-GB" sz="2000" b="1" kern="1200" dirty="0">
            <a:latin typeface="Times New Roman" panose="02020603050405020304" pitchFamily="18" charset="0"/>
            <a:cs typeface="Times New Roman" panose="02020603050405020304" pitchFamily="18" charset="0"/>
          </a:endParaRPr>
        </a:p>
      </dsp:txBody>
      <dsp:txXfrm>
        <a:off x="400384" y="64735"/>
        <a:ext cx="5075083" cy="612672"/>
      </dsp:txXfrm>
    </dsp:sp>
    <dsp:sp modelId="{235521E6-FF07-48E9-84D3-3E9CAA8F326D}">
      <dsp:nvSpPr>
        <dsp:cNvPr id="0" name=""/>
        <dsp:cNvSpPr/>
      </dsp:nvSpPr>
      <dsp:spPr>
        <a:xfrm>
          <a:off x="0" y="1993951"/>
          <a:ext cx="7344816" cy="887512"/>
        </a:xfrm>
        <a:prstGeom prst="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0039" tIns="479044" rIns="570039"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rgbClr val="FF0000"/>
              </a:solidFill>
              <a:latin typeface="Times New Roman" panose="02020603050405020304" pitchFamily="18" charset="0"/>
              <a:cs typeface="Times New Roman" panose="02020603050405020304" pitchFamily="18" charset="0"/>
            </a:rPr>
            <a:t>2</a:t>
          </a:r>
          <a:r>
            <a:rPr lang="en-US" sz="2000" kern="1200" dirty="0">
              <a:latin typeface="Times New Roman" panose="02020603050405020304" pitchFamily="18" charset="0"/>
              <a:cs typeface="Times New Roman" panose="02020603050405020304" pitchFamily="18" charset="0"/>
            </a:rPr>
            <a:t> public buildings and </a:t>
          </a:r>
          <a:r>
            <a:rPr lang="en-US" sz="2000" kern="1200" dirty="0">
              <a:solidFill>
                <a:srgbClr val="FF0000"/>
              </a:solidFill>
              <a:latin typeface="Times New Roman" panose="02020603050405020304" pitchFamily="18" charset="0"/>
              <a:cs typeface="Times New Roman" panose="02020603050405020304" pitchFamily="18" charset="0"/>
            </a:rPr>
            <a:t>5</a:t>
          </a:r>
          <a:r>
            <a:rPr lang="en-US" sz="2000" kern="1200" dirty="0">
              <a:latin typeface="Times New Roman" panose="02020603050405020304" pitchFamily="18" charset="0"/>
              <a:cs typeface="Times New Roman" panose="02020603050405020304" pitchFamily="18" charset="0"/>
            </a:rPr>
            <a:t> house types</a:t>
          </a:r>
          <a:endParaRPr lang="en-GB" sz="2000" kern="1200" dirty="0">
            <a:latin typeface="Times New Roman" panose="02020603050405020304" pitchFamily="18" charset="0"/>
            <a:cs typeface="Times New Roman" panose="02020603050405020304" pitchFamily="18" charset="0"/>
          </a:endParaRPr>
        </a:p>
      </dsp:txBody>
      <dsp:txXfrm>
        <a:off x="0" y="1993951"/>
        <a:ext cx="7344816" cy="887512"/>
      </dsp:txXfrm>
    </dsp:sp>
    <dsp:sp modelId="{0DA06050-8006-48EF-870B-9208933856BB}">
      <dsp:nvSpPr>
        <dsp:cNvPr id="0" name=""/>
        <dsp:cNvSpPr/>
      </dsp:nvSpPr>
      <dsp:spPr>
        <a:xfrm>
          <a:off x="367240" y="1654471"/>
          <a:ext cx="5141371" cy="678960"/>
        </a:xfrm>
        <a:prstGeom prst="roundRect">
          <a:avLst/>
        </a:prstGeom>
        <a:solidFill>
          <a:srgbClr val="4DC5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32" tIns="0" rIns="194332" bIns="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Energy Audits</a:t>
          </a:r>
          <a:endParaRPr lang="en-GB" sz="2000" b="1" kern="1200" dirty="0">
            <a:latin typeface="Times New Roman" panose="02020603050405020304" pitchFamily="18" charset="0"/>
            <a:cs typeface="Times New Roman" panose="02020603050405020304" pitchFamily="18" charset="0"/>
          </a:endParaRPr>
        </a:p>
      </dsp:txBody>
      <dsp:txXfrm>
        <a:off x="400384" y="1687615"/>
        <a:ext cx="5075083" cy="612672"/>
      </dsp:txXfrm>
    </dsp:sp>
    <dsp:sp modelId="{0956564B-0082-4430-B25A-357FEBA2B16D}">
      <dsp:nvSpPr>
        <dsp:cNvPr id="0" name=""/>
        <dsp:cNvSpPr/>
      </dsp:nvSpPr>
      <dsp:spPr>
        <a:xfrm>
          <a:off x="0" y="3345144"/>
          <a:ext cx="7344816" cy="887512"/>
        </a:xfrm>
        <a:prstGeom prst="rect">
          <a:avLst/>
        </a:prstGeom>
        <a:solidFill>
          <a:schemeClr val="lt1">
            <a:alpha val="90000"/>
            <a:hueOff val="0"/>
            <a:satOff val="0"/>
            <a:lumOff val="0"/>
            <a:alphaOff val="0"/>
          </a:schemeClr>
        </a:solidFill>
        <a:ln w="12700" cap="flat" cmpd="sng" algn="ctr">
          <a:solidFill>
            <a:srgbClr val="FF993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0039" tIns="479044" rIns="570039"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latin typeface="Times New Roman" panose="02020603050405020304" pitchFamily="18" charset="0"/>
              <a:cs typeface="Times New Roman" panose="02020603050405020304" pitchFamily="18" charset="0"/>
            </a:rPr>
            <a:t>Targets and Roadmap</a:t>
          </a:r>
          <a:endParaRPr lang="en-GB" sz="2000" b="0" kern="1200" dirty="0">
            <a:latin typeface="Times New Roman" panose="02020603050405020304" pitchFamily="18" charset="0"/>
            <a:cs typeface="Times New Roman" panose="02020603050405020304" pitchFamily="18" charset="0"/>
          </a:endParaRPr>
        </a:p>
      </dsp:txBody>
      <dsp:txXfrm>
        <a:off x="0" y="3345144"/>
        <a:ext cx="7344816" cy="887512"/>
      </dsp:txXfrm>
    </dsp:sp>
    <dsp:sp modelId="{04C687D0-BE91-4C5C-A4FA-957987B0A545}">
      <dsp:nvSpPr>
        <dsp:cNvPr id="0" name=""/>
        <dsp:cNvSpPr/>
      </dsp:nvSpPr>
      <dsp:spPr>
        <a:xfrm>
          <a:off x="367240" y="3005664"/>
          <a:ext cx="5141371" cy="678960"/>
        </a:xfrm>
        <a:prstGeom prst="roundRect">
          <a:avLst/>
        </a:prstGeom>
        <a:solidFill>
          <a:srgbClr val="FF9933"/>
        </a:solidFill>
        <a:ln w="12700" cap="flat" cmpd="sng" algn="ctr">
          <a:solidFill>
            <a:srgbClr val="FF993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32" tIns="0" rIns="194332" bIns="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2030 EMP</a:t>
          </a:r>
          <a:endParaRPr lang="en-GB" sz="2000" b="1" kern="1200" dirty="0">
            <a:latin typeface="Times New Roman" panose="02020603050405020304" pitchFamily="18" charset="0"/>
            <a:cs typeface="Times New Roman" panose="02020603050405020304" pitchFamily="18" charset="0"/>
          </a:endParaRPr>
        </a:p>
      </dsp:txBody>
      <dsp:txXfrm>
        <a:off x="400384" y="3038808"/>
        <a:ext cx="5075083" cy="61267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0.45711</cdr:x>
      <cdr:y>0.39899</cdr:y>
    </cdr:from>
    <cdr:to>
      <cdr:x>0.74931</cdr:x>
      <cdr:y>0.61791</cdr:y>
    </cdr:to>
    <cdr:sp macro="" textlink="">
      <cdr:nvSpPr>
        <cdr:cNvPr id="2" name="TextBox 5">
          <a:extLst xmlns:a="http://schemas.openxmlformats.org/drawingml/2006/main">
            <a:ext uri="{FF2B5EF4-FFF2-40B4-BE49-F238E27FC236}">
              <a16:creationId xmlns:a16="http://schemas.microsoft.com/office/drawing/2014/main" id="{3E37D01E-70CF-8EF3-3376-F023BFD08E68}"/>
            </a:ext>
          </a:extLst>
        </cdr:cNvPr>
        <cdr:cNvSpPr txBox="1"/>
      </cdr:nvSpPr>
      <cdr:spPr>
        <a:xfrm xmlns:a="http://schemas.openxmlformats.org/drawingml/2006/main">
          <a:off x="2003096" y="1198711"/>
          <a:ext cx="1280455" cy="657722"/>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GB" sz="1800" b="1" kern="1200" dirty="0">
              <a:latin typeface="Times New Roman" panose="02020603050405020304" pitchFamily="18" charset="0"/>
              <a:cs typeface="Times New Roman" panose="02020603050405020304" pitchFamily="18" charset="0"/>
            </a:rPr>
            <a:t>Energy</a:t>
          </a:r>
          <a:r>
            <a:rPr lang="en-GB" sz="1800" b="1" kern="1200" baseline="0" dirty="0">
              <a:latin typeface="Times New Roman" panose="02020603050405020304" pitchFamily="18" charset="0"/>
              <a:cs typeface="Times New Roman" panose="02020603050405020304" pitchFamily="18" charset="0"/>
            </a:rPr>
            <a:t> </a:t>
          </a:r>
        </a:p>
        <a:p xmlns:a="http://schemas.openxmlformats.org/drawingml/2006/main">
          <a:r>
            <a:rPr lang="en-GB" sz="1800" b="1" kern="1200" baseline="0" dirty="0">
              <a:latin typeface="Times New Roman" panose="02020603050405020304" pitchFamily="18" charset="0"/>
              <a:cs typeface="Times New Roman" panose="02020603050405020304" pitchFamily="18" charset="0"/>
            </a:rPr>
            <a:t>(kWh)</a:t>
          </a:r>
          <a:endParaRPr lang="en-GB" sz="1800" b="1" kern="1200" dirty="0">
            <a:latin typeface="Times New Roman" panose="02020603050405020304" pitchFamily="18"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0.06926</cdr:x>
      <cdr:y>0.32946</cdr:y>
    </cdr:from>
    <cdr:to>
      <cdr:x>0.95583</cdr:x>
      <cdr:y>0.32946</cdr:y>
    </cdr:to>
    <cdr:cxnSp macro="">
      <cdr:nvCxnSpPr>
        <cdr:cNvPr id="10" name="Straight Connector 9">
          <a:extLst xmlns:a="http://schemas.openxmlformats.org/drawingml/2006/main">
            <a:ext uri="{FF2B5EF4-FFF2-40B4-BE49-F238E27FC236}">
              <a16:creationId xmlns:a16="http://schemas.microsoft.com/office/drawing/2014/main" id="{0CEF4319-3774-F3F8-6E87-7A5BC9F7B93B}"/>
            </a:ext>
          </a:extLst>
        </cdr:cNvPr>
        <cdr:cNvCxnSpPr/>
      </cdr:nvCxnSpPr>
      <cdr:spPr>
        <a:xfrm xmlns:a="http://schemas.openxmlformats.org/drawingml/2006/main">
          <a:off x="576066" y="1487296"/>
          <a:ext cx="7373529" cy="0"/>
        </a:xfrm>
        <a:prstGeom xmlns:a="http://schemas.openxmlformats.org/drawingml/2006/main" prst="line">
          <a:avLst/>
        </a:prstGeom>
        <a:ln xmlns:a="http://schemas.openxmlformats.org/drawingml/2006/main" w="19050">
          <a:solidFill>
            <a:srgbClr val="FF000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0.05877</cdr:x>
      <cdr:y>0.14141</cdr:y>
    </cdr:from>
    <cdr:to>
      <cdr:x>0.27524</cdr:x>
      <cdr:y>0.58965</cdr:y>
    </cdr:to>
    <cdr:grpSp>
      <cdr:nvGrpSpPr>
        <cdr:cNvPr id="20" name="Group 19">
          <a:extLst xmlns:a="http://schemas.openxmlformats.org/drawingml/2006/main">
            <a:ext uri="{FF2B5EF4-FFF2-40B4-BE49-F238E27FC236}">
              <a16:creationId xmlns:a16="http://schemas.microsoft.com/office/drawing/2014/main" id="{55DC1309-0895-2092-F0A0-C62B35EF4088}"/>
            </a:ext>
          </a:extLst>
        </cdr:cNvPr>
        <cdr:cNvGrpSpPr/>
      </cdr:nvGrpSpPr>
      <cdr:grpSpPr>
        <a:xfrm xmlns:a="http://schemas.openxmlformats.org/drawingml/2006/main">
          <a:off x="488786" y="638374"/>
          <a:ext cx="1800364" cy="2023510"/>
          <a:chOff x="488807" y="638373"/>
          <a:chExt cx="1800344" cy="2023524"/>
        </a:xfrm>
      </cdr:grpSpPr>
      <cdr:grpSp>
        <cdr:nvGrpSpPr>
          <cdr:cNvPr id="19" name="Group 18">
            <a:extLst xmlns:a="http://schemas.openxmlformats.org/drawingml/2006/main">
              <a:ext uri="{FF2B5EF4-FFF2-40B4-BE49-F238E27FC236}">
                <a16:creationId xmlns:a16="http://schemas.microsoft.com/office/drawing/2014/main" id="{304CDF05-3EC6-B53C-999D-E3A865380A8D}"/>
              </a:ext>
            </a:extLst>
          </cdr:cNvPr>
          <cdr:cNvGrpSpPr/>
        </cdr:nvGrpSpPr>
        <cdr:grpSpPr>
          <a:xfrm xmlns:a="http://schemas.openxmlformats.org/drawingml/2006/main">
            <a:off x="488807" y="638373"/>
            <a:ext cx="1800344" cy="2023524"/>
            <a:chOff x="488807" y="638373"/>
            <a:chExt cx="1800344" cy="2023524"/>
          </a:xfrm>
        </cdr:grpSpPr>
        <cdr:sp macro="" textlink="">
          <cdr:nvSpPr>
            <cdr:cNvPr id="15" name="TextBox 14">
              <a:extLst xmlns:a="http://schemas.openxmlformats.org/drawingml/2006/main">
                <a:ext uri="{FF2B5EF4-FFF2-40B4-BE49-F238E27FC236}">
                  <a16:creationId xmlns:a16="http://schemas.microsoft.com/office/drawing/2014/main" id="{38EA1C52-3B92-7405-FDF6-79EC8BB7C394}"/>
                </a:ext>
              </a:extLst>
            </cdr:cNvPr>
            <cdr:cNvSpPr txBox="1"/>
          </cdr:nvSpPr>
          <cdr:spPr>
            <a:xfrm xmlns:a="http://schemas.openxmlformats.org/drawingml/2006/main">
              <a:off x="488807" y="63837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solidFill>
                    <a:srgbClr val="0070C0"/>
                  </a:solidFill>
                  <a:latin typeface="Times New Roman" panose="02020603050405020304" pitchFamily="18" charset="0"/>
                  <a:cs typeface="Times New Roman" panose="02020603050405020304" pitchFamily="18" charset="0"/>
                </a:rPr>
                <a:t>Oil, 0.272</a:t>
              </a:r>
              <a:endParaRPr lang="en-GB" sz="1600" dirty="0">
                <a:solidFill>
                  <a:srgbClr val="0070C0"/>
                </a:solidFill>
                <a:latin typeface="Times New Roman" panose="02020603050405020304" pitchFamily="18" charset="0"/>
                <a:cs typeface="Times New Roman" panose="02020603050405020304" pitchFamily="18" charset="0"/>
              </a:endParaRPr>
            </a:p>
          </cdr:txBody>
        </cdr:sp>
        <cdr:sp macro="" textlink="">
          <cdr:nvSpPr>
            <cdr:cNvPr id="16" name="TextBox 1">
              <a:extLst xmlns:a="http://schemas.openxmlformats.org/drawingml/2006/main">
                <a:ext uri="{FF2B5EF4-FFF2-40B4-BE49-F238E27FC236}">
                  <a16:creationId xmlns:a16="http://schemas.microsoft.com/office/drawing/2014/main" id="{59CE1C4F-06D6-76A2-F971-942E57239672}"/>
                </a:ext>
              </a:extLst>
            </cdr:cNvPr>
            <cdr:cNvSpPr txBox="1"/>
          </cdr:nvSpPr>
          <cdr:spPr>
            <a:xfrm xmlns:a="http://schemas.openxmlformats.org/drawingml/2006/main">
              <a:off x="504057" y="1747497"/>
              <a:ext cx="1256412"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solidFill>
                    <a:srgbClr val="4DC58D"/>
                  </a:solidFill>
                  <a:latin typeface="Times New Roman" panose="02020603050405020304" pitchFamily="18" charset="0"/>
                  <a:cs typeface="Times New Roman" panose="02020603050405020304" pitchFamily="18" charset="0"/>
                </a:rPr>
                <a:t>Gas, 0.203</a:t>
              </a:r>
              <a:endParaRPr lang="en-GB" sz="1600" dirty="0">
                <a:solidFill>
                  <a:srgbClr val="4DC58D"/>
                </a:solidFill>
                <a:latin typeface="Times New Roman" panose="02020603050405020304" pitchFamily="18" charset="0"/>
                <a:cs typeface="Times New Roman" panose="02020603050405020304" pitchFamily="18" charset="0"/>
              </a:endParaRPr>
            </a:p>
          </cdr:txBody>
        </cdr:sp>
        <cdr:sp macro="" textlink="">
          <cdr:nvSpPr>
            <cdr:cNvPr id="17" name="TextBox 1">
              <a:extLst xmlns:a="http://schemas.openxmlformats.org/drawingml/2006/main">
                <a:ext uri="{FF2B5EF4-FFF2-40B4-BE49-F238E27FC236}">
                  <a16:creationId xmlns:a16="http://schemas.microsoft.com/office/drawing/2014/main" id="{97E9835E-BEB5-76C2-30DA-8CED321081CB}"/>
                </a:ext>
              </a:extLst>
            </cdr:cNvPr>
            <cdr:cNvSpPr txBox="1"/>
          </cdr:nvSpPr>
          <cdr:spPr>
            <a:xfrm xmlns:a="http://schemas.openxmlformats.org/drawingml/2006/main">
              <a:off x="518946" y="1193325"/>
              <a:ext cx="1770205"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solidFill>
                    <a:srgbClr val="FF0000"/>
                  </a:solidFill>
                  <a:latin typeface="Times New Roman" panose="02020603050405020304" pitchFamily="18" charset="0"/>
                  <a:cs typeface="Times New Roman" panose="02020603050405020304" pitchFamily="18" charset="0"/>
                </a:rPr>
                <a:t>Electricity, 0.224</a:t>
              </a:r>
              <a:endParaRPr lang="en-GB" sz="1600" dirty="0">
                <a:solidFill>
                  <a:srgbClr val="FF0000"/>
                </a:solidFill>
                <a:latin typeface="Times New Roman" panose="02020603050405020304" pitchFamily="18" charset="0"/>
                <a:cs typeface="Times New Roman" panose="02020603050405020304" pitchFamily="18" charset="0"/>
              </a:endParaRPr>
            </a:p>
          </cdr:txBody>
        </cdr:sp>
      </cdr:grpSp>
    </cdr:grpSp>
  </cdr:relSizeAnchor>
  <cdr:relSizeAnchor xmlns:cdr="http://schemas.openxmlformats.org/drawingml/2006/chartDrawing">
    <cdr:from>
      <cdr:x>0.71341</cdr:x>
      <cdr:y>0.61255</cdr:y>
    </cdr:from>
    <cdr:to>
      <cdr:x>0.79638</cdr:x>
      <cdr:y>0.6918</cdr:y>
    </cdr:to>
    <cdr:sp macro="" textlink="">
      <cdr:nvSpPr>
        <cdr:cNvPr id="2" name="TextBox 1">
          <a:extLst xmlns:a="http://schemas.openxmlformats.org/drawingml/2006/main">
            <a:ext uri="{FF2B5EF4-FFF2-40B4-BE49-F238E27FC236}">
              <a16:creationId xmlns:a16="http://schemas.microsoft.com/office/drawing/2014/main" id="{606BCDB0-1DDF-93B0-4B06-F363650C28B5}"/>
            </a:ext>
          </a:extLst>
        </cdr:cNvPr>
        <cdr:cNvSpPr txBox="1"/>
      </cdr:nvSpPr>
      <cdr:spPr>
        <a:xfrm xmlns:a="http://schemas.openxmlformats.org/drawingml/2006/main">
          <a:off x="5933371" y="2765245"/>
          <a:ext cx="690086" cy="35776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solidFill>
                <a:srgbClr val="FF0000"/>
              </a:solidFill>
              <a:latin typeface="Times New Roman" panose="02020603050405020304" pitchFamily="18" charset="0"/>
              <a:cs typeface="Times New Roman" panose="02020603050405020304" pitchFamily="18" charset="0"/>
            </a:rPr>
            <a:t>0.118</a:t>
          </a:r>
          <a:endParaRPr lang="en-GB" sz="1600" dirty="0">
            <a:solidFill>
              <a:srgbClr val="FF000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0.88657</cdr:x>
      <cdr:y>0.66994</cdr:y>
    </cdr:from>
    <cdr:to>
      <cdr:x>0.96954</cdr:x>
      <cdr:y>0.8684</cdr:y>
    </cdr:to>
    <cdr:sp macro="" textlink="">
      <cdr:nvSpPr>
        <cdr:cNvPr id="4" name="TextBox 1">
          <a:extLst xmlns:a="http://schemas.openxmlformats.org/drawingml/2006/main">
            <a:ext uri="{FF2B5EF4-FFF2-40B4-BE49-F238E27FC236}">
              <a16:creationId xmlns:a16="http://schemas.microsoft.com/office/drawing/2014/main" id="{5829D35C-921C-EA50-E9F0-2CA0B10C35C4}"/>
            </a:ext>
          </a:extLst>
        </cdr:cNvPr>
        <cdr:cNvSpPr txBox="1"/>
      </cdr:nvSpPr>
      <cdr:spPr>
        <a:xfrm xmlns:a="http://schemas.openxmlformats.org/drawingml/2006/main">
          <a:off x="7373531" y="3024336"/>
          <a:ext cx="690086" cy="89590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solidFill>
                <a:srgbClr val="FF0000"/>
              </a:solidFill>
              <a:latin typeface="Times New Roman" panose="02020603050405020304" pitchFamily="18" charset="0"/>
              <a:cs typeface="Times New Roman" panose="02020603050405020304" pitchFamily="18" charset="0"/>
            </a:rPr>
            <a:t>Electricity, </a:t>
          </a:r>
        </a:p>
        <a:p xmlns:a="http://schemas.openxmlformats.org/drawingml/2006/main">
          <a:r>
            <a:rPr lang="en-US" sz="1600" dirty="0">
              <a:solidFill>
                <a:srgbClr val="FF0000"/>
              </a:solidFill>
              <a:latin typeface="Times New Roman" panose="02020603050405020304" pitchFamily="18" charset="0"/>
              <a:cs typeface="Times New Roman" panose="02020603050405020304" pitchFamily="18" charset="0"/>
            </a:rPr>
            <a:t>0.088</a:t>
          </a:r>
          <a:endParaRPr lang="en-GB" sz="1600" dirty="0">
            <a:solidFill>
              <a:srgbClr val="FF0000"/>
            </a:solidFill>
            <a:latin typeface="Times New Roman" panose="02020603050405020304" pitchFamily="18" charset="0"/>
            <a:cs typeface="Times New Roman" panose="02020603050405020304" pitchFamily="18"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0.24071</cdr:x>
      <cdr:y>0.74498</cdr:y>
    </cdr:from>
    <cdr:to>
      <cdr:x>0.30675</cdr:x>
      <cdr:y>0.83722</cdr:y>
    </cdr:to>
    <cdr:sp macro="" textlink="">
      <cdr:nvSpPr>
        <cdr:cNvPr id="2" name="TextBox 20">
          <a:extLst xmlns:a="http://schemas.openxmlformats.org/drawingml/2006/main">
            <a:ext uri="{FF2B5EF4-FFF2-40B4-BE49-F238E27FC236}">
              <a16:creationId xmlns:a16="http://schemas.microsoft.com/office/drawing/2014/main" id="{D0DE11C4-ACAD-1F0D-D95D-B4C8E3715313}"/>
            </a:ext>
          </a:extLst>
        </cdr:cNvPr>
        <cdr:cNvSpPr txBox="1"/>
      </cdr:nvSpPr>
      <cdr:spPr>
        <a:xfrm xmlns:a="http://schemas.openxmlformats.org/drawingml/2006/main">
          <a:off x="2075500" y="2983047"/>
          <a:ext cx="569387" cy="369332"/>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latin typeface="Times New Roman" panose="02020603050405020304" pitchFamily="18" charset="0"/>
              <a:cs typeface="Times New Roman" panose="02020603050405020304" pitchFamily="18" charset="0"/>
            </a:rPr>
            <a:t>-6%</a:t>
          </a:r>
          <a:endParaRPr lang="en-GB" dirty="0">
            <a:latin typeface="Times New Roman" panose="02020603050405020304" pitchFamily="18" charset="0"/>
            <a:cs typeface="Times New Roman" panose="02020603050405020304"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9CD9B9C2-932F-42C4-A8D9-0AB3D47983BC}" type="datetimeFigureOut">
              <a:rPr lang="en-IE" smtClean="0"/>
              <a:pPr/>
              <a:t>20/03/2025</a:t>
            </a:fld>
            <a:endParaRPr lang="en-IE"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829966"/>
            <a:ext cx="3037840" cy="464820"/>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1440" tIns="45720" rIns="91440" bIns="45720" rtlCol="0" anchor="b"/>
          <a:lstStyle>
            <a:lvl1pPr algn="r">
              <a:defRPr sz="1200"/>
            </a:lvl1pPr>
          </a:lstStyle>
          <a:p>
            <a:fld id="{DB657032-DDE5-44A7-818F-A4DFAD9848B0}" type="slidenum">
              <a:rPr lang="en-IE" smtClean="0"/>
              <a:pPr/>
              <a:t>‹#›</a:t>
            </a:fld>
            <a:endParaRPr lang="en-IE"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1</a:t>
            </a:fld>
            <a:endParaRPr lang="en-IE" dirty="0"/>
          </a:p>
        </p:txBody>
      </p:sp>
    </p:spTree>
    <p:extLst>
      <p:ext uri="{BB962C8B-B14F-4D97-AF65-F5344CB8AC3E}">
        <p14:creationId xmlns:p14="http://schemas.microsoft.com/office/powerpoint/2010/main" val="3462989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10</a:t>
            </a:fld>
            <a:endParaRPr lang="en-IE"/>
          </a:p>
        </p:txBody>
      </p:sp>
    </p:spTree>
    <p:extLst>
      <p:ext uri="{BB962C8B-B14F-4D97-AF65-F5344CB8AC3E}">
        <p14:creationId xmlns:p14="http://schemas.microsoft.com/office/powerpoint/2010/main" val="1159676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11</a:t>
            </a:fld>
            <a:endParaRPr lang="en-IE"/>
          </a:p>
        </p:txBody>
      </p:sp>
    </p:spTree>
    <p:extLst>
      <p:ext uri="{BB962C8B-B14F-4D97-AF65-F5344CB8AC3E}">
        <p14:creationId xmlns:p14="http://schemas.microsoft.com/office/powerpoint/2010/main" val="395454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12</a:t>
            </a:fld>
            <a:endParaRPr lang="en-IE"/>
          </a:p>
        </p:txBody>
      </p:sp>
    </p:spTree>
    <p:extLst>
      <p:ext uri="{BB962C8B-B14F-4D97-AF65-F5344CB8AC3E}">
        <p14:creationId xmlns:p14="http://schemas.microsoft.com/office/powerpoint/2010/main" val="1830449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13</a:t>
            </a:fld>
            <a:endParaRPr lang="en-IE"/>
          </a:p>
        </p:txBody>
      </p:sp>
    </p:spTree>
    <p:extLst>
      <p:ext uri="{BB962C8B-B14F-4D97-AF65-F5344CB8AC3E}">
        <p14:creationId xmlns:p14="http://schemas.microsoft.com/office/powerpoint/2010/main" val="536403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14</a:t>
            </a:fld>
            <a:endParaRPr lang="en-IE"/>
          </a:p>
        </p:txBody>
      </p:sp>
    </p:spTree>
    <p:extLst>
      <p:ext uri="{BB962C8B-B14F-4D97-AF65-F5344CB8AC3E}">
        <p14:creationId xmlns:p14="http://schemas.microsoft.com/office/powerpoint/2010/main" val="394229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16</a:t>
            </a:fld>
            <a:endParaRPr lang="en-IE"/>
          </a:p>
        </p:txBody>
      </p:sp>
    </p:spTree>
    <p:extLst>
      <p:ext uri="{BB962C8B-B14F-4D97-AF65-F5344CB8AC3E}">
        <p14:creationId xmlns:p14="http://schemas.microsoft.com/office/powerpoint/2010/main" val="2474274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17</a:t>
            </a:fld>
            <a:endParaRPr lang="en-IE" dirty="0"/>
          </a:p>
        </p:txBody>
      </p:sp>
    </p:spTree>
    <p:extLst>
      <p:ext uri="{BB962C8B-B14F-4D97-AF65-F5344CB8AC3E}">
        <p14:creationId xmlns:p14="http://schemas.microsoft.com/office/powerpoint/2010/main" val="3776708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18</a:t>
            </a:fld>
            <a:endParaRPr lang="en-IE"/>
          </a:p>
        </p:txBody>
      </p:sp>
    </p:spTree>
    <p:extLst>
      <p:ext uri="{BB962C8B-B14F-4D97-AF65-F5344CB8AC3E}">
        <p14:creationId xmlns:p14="http://schemas.microsoft.com/office/powerpoint/2010/main" val="881344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19</a:t>
            </a:fld>
            <a:endParaRPr lang="en-IE"/>
          </a:p>
        </p:txBody>
      </p:sp>
    </p:spTree>
    <p:extLst>
      <p:ext uri="{BB962C8B-B14F-4D97-AF65-F5344CB8AC3E}">
        <p14:creationId xmlns:p14="http://schemas.microsoft.com/office/powerpoint/2010/main" val="3573189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Cannot find this table from the Marino folder </a:t>
            </a:r>
            <a:endParaRPr lang="en-GB" b="1"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20</a:t>
            </a:fld>
            <a:endParaRPr lang="en-IE"/>
          </a:p>
        </p:txBody>
      </p:sp>
    </p:spTree>
    <p:extLst>
      <p:ext uri="{BB962C8B-B14F-4D97-AF65-F5344CB8AC3E}">
        <p14:creationId xmlns:p14="http://schemas.microsoft.com/office/powerpoint/2010/main" val="3267349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https://www.epa.ie/publications/monitoring--assessment/climate-change/air-emissions/EPA-GHG-Projections-2022-2040_Finalv2.pdf</a:t>
            </a:r>
          </a:p>
          <a:p>
            <a:r>
              <a:rPr lang="en-US" b="1" dirty="0"/>
              <a:t>Land Use, Land Use Change and Forestry (LULUCF)</a:t>
            </a:r>
          </a:p>
          <a:p>
            <a:r>
              <a:rPr lang="en-US" b="1" dirty="0"/>
              <a:t>With Existing Measures (WEM)</a:t>
            </a:r>
          </a:p>
          <a:p>
            <a:r>
              <a:rPr lang="en-US" dirty="0"/>
              <a:t>The WEM scenario is a projection of future emissions based on the measures currently implemented and actions committed to by Government. To become part of the WEM scenario a policy or measure must be in place by the end of 2021 (the latest inventory year) and the projected emissions reduction is commensurate with the resources or legislation already in place or committed to Government Departments or Agencies. For example, the WEM scenario includes a measure where the Carbon tax increases annually and reaches €100 per </a:t>
            </a:r>
            <a:r>
              <a:rPr lang="en-US" dirty="0" err="1"/>
              <a:t>tonne</a:t>
            </a:r>
            <a:r>
              <a:rPr lang="en-US" dirty="0"/>
              <a:t> by 2030. This policy is considered to be implemented because annual carbon tax increases have been committed to in legislation (Finance Act 202015).</a:t>
            </a:r>
          </a:p>
          <a:p>
            <a:r>
              <a:rPr lang="en-US" b="1" dirty="0"/>
              <a:t>With Additional Measures (WAM) </a:t>
            </a:r>
          </a:p>
          <a:p>
            <a:r>
              <a:rPr lang="en-US" dirty="0"/>
              <a:t>The WAM scenario is the projection of future emissions based on the measures outlined in the latest Government plans at the time Projections are compiled. This includes all policies and measures included in the WEM scenario, plus those included in Government plans but not yet implemented. For example, the WAM scenario includes the target of 945,000 Electric Vehicles on the road by 2030 in the Climate Action Plan 2023. The full amount of this ambition is not currently in the With Existing Measures scenario as actions still remain to be taken that would deliver it. </a:t>
            </a:r>
            <a:r>
              <a:rPr lang="en-US" dirty="0" err="1"/>
              <a:t>nual</a:t>
            </a:r>
            <a:r>
              <a:rPr lang="en-US" dirty="0"/>
              <a:t> carbon tax increases have been committed to in legislation (Finance Act 202015).</a:t>
            </a:r>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2</a:t>
            </a:fld>
            <a:endParaRPr lang="en-IE"/>
          </a:p>
        </p:txBody>
      </p:sp>
    </p:spTree>
    <p:extLst>
      <p:ext uri="{BB962C8B-B14F-4D97-AF65-F5344CB8AC3E}">
        <p14:creationId xmlns:p14="http://schemas.microsoft.com/office/powerpoint/2010/main" val="965382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 2</a:t>
            </a:r>
            <a:endParaRPr lang="en-GB" b="1"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21</a:t>
            </a:fld>
            <a:endParaRPr lang="en-IE" dirty="0"/>
          </a:p>
        </p:txBody>
      </p:sp>
    </p:spTree>
    <p:extLst>
      <p:ext uri="{BB962C8B-B14F-4D97-AF65-F5344CB8AC3E}">
        <p14:creationId xmlns:p14="http://schemas.microsoft.com/office/powerpoint/2010/main" val="4124566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 2</a:t>
            </a:r>
            <a:endParaRPr lang="en-GB" b="1"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22</a:t>
            </a:fld>
            <a:endParaRPr lang="en-IE" dirty="0"/>
          </a:p>
        </p:txBody>
      </p:sp>
    </p:spTree>
    <p:extLst>
      <p:ext uri="{BB962C8B-B14F-4D97-AF65-F5344CB8AC3E}">
        <p14:creationId xmlns:p14="http://schemas.microsoft.com/office/powerpoint/2010/main" val="1369235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DC4B5-B92B-C2BD-256D-90CA74744B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CBB05-CA2B-3614-F63C-5DCDAE1961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9D183E-2DF3-E1B8-AE9A-93AD88EFBDD4}"/>
              </a:ext>
            </a:extLst>
          </p:cNvPr>
          <p:cNvSpPr>
            <a:spLocks noGrp="1"/>
          </p:cNvSpPr>
          <p:nvPr>
            <p:ph type="body" idx="1"/>
          </p:nvPr>
        </p:nvSpPr>
        <p:spPr/>
        <p:txBody>
          <a:bodyPr/>
          <a:lstStyle/>
          <a:p>
            <a:r>
              <a:rPr lang="en-US" b="0" dirty="0"/>
              <a:t>https://www.epa.ie/publications/monitoring--assessment/climate-change/air-emissions/EPA-GHG-Projections-2022-2040_Finalv2.pdf</a:t>
            </a:r>
          </a:p>
          <a:p>
            <a:r>
              <a:rPr lang="en-US" b="1" dirty="0"/>
              <a:t>Land Use, Land Use Change and Forestry (LULUCF)</a:t>
            </a:r>
          </a:p>
          <a:p>
            <a:r>
              <a:rPr lang="en-US" b="1" dirty="0"/>
              <a:t>With Existing Measures (WEM)</a:t>
            </a:r>
          </a:p>
          <a:p>
            <a:r>
              <a:rPr lang="en-US" dirty="0"/>
              <a:t>The WEM scenario is a projection of future emissions based on the measures currently implemented and actions committed to by Government. To become part of the WEM scenario a policy or measure must be in place by the end of 2021 (the latest inventory year) and the projected emissions reduction is commensurate with the resources or legislation already in place or committed to Government Departments or Agencies. For example, the WEM scenario includes a measure where the Carbon tax increases annually and reaches €100 per </a:t>
            </a:r>
            <a:r>
              <a:rPr lang="en-US" dirty="0" err="1"/>
              <a:t>tonne</a:t>
            </a:r>
            <a:r>
              <a:rPr lang="en-US" dirty="0"/>
              <a:t> by 2030. This policy is considered to be implemented because annual carbon tax increases have been committed to in legislation (Finance Act 202015).</a:t>
            </a:r>
          </a:p>
          <a:p>
            <a:r>
              <a:rPr lang="en-US" b="1" dirty="0"/>
              <a:t>With Additional Measures (WAM) </a:t>
            </a:r>
          </a:p>
          <a:p>
            <a:r>
              <a:rPr lang="en-US" dirty="0"/>
              <a:t>The WAM scenario is the projection of future emissions based on the measures outlined in the latest Government plans at the time Projections are compiled. This includes all policies and measures included in the WEM scenario, plus those included in Government plans but not yet implemented. For example, the WAM scenario includes the target of 945,000 Electric Vehicles on the road by 2030 in the Climate Action Plan 2023. The full amount of this ambition is not currently in the With Existing Measures scenario as actions still remain to be taken that would deliver it. </a:t>
            </a:r>
            <a:r>
              <a:rPr lang="en-US" dirty="0" err="1"/>
              <a:t>nual</a:t>
            </a:r>
            <a:r>
              <a:rPr lang="en-US" dirty="0"/>
              <a:t> carbon tax increases have been committed to in legislation (Finance Act 202015).</a:t>
            </a:r>
            <a:endParaRPr lang="en-GB" dirty="0"/>
          </a:p>
        </p:txBody>
      </p:sp>
      <p:sp>
        <p:nvSpPr>
          <p:cNvPr id="4" name="Slide Number Placeholder 3">
            <a:extLst>
              <a:ext uri="{FF2B5EF4-FFF2-40B4-BE49-F238E27FC236}">
                <a16:creationId xmlns:a16="http://schemas.microsoft.com/office/drawing/2014/main" id="{FC082F9D-3166-8235-2A9D-EB77B57D2C6E}"/>
              </a:ext>
            </a:extLst>
          </p:cNvPr>
          <p:cNvSpPr>
            <a:spLocks noGrp="1"/>
          </p:cNvSpPr>
          <p:nvPr>
            <p:ph type="sldNum" sz="quarter" idx="5"/>
          </p:nvPr>
        </p:nvSpPr>
        <p:spPr/>
        <p:txBody>
          <a:bodyPr/>
          <a:lstStyle/>
          <a:p>
            <a:fld id="{DB657032-DDE5-44A7-818F-A4DFAD9848B0}" type="slidenum">
              <a:rPr lang="en-IE" smtClean="0"/>
              <a:pPr/>
              <a:t>3</a:t>
            </a:fld>
            <a:endParaRPr lang="en-IE"/>
          </a:p>
        </p:txBody>
      </p:sp>
    </p:spTree>
    <p:extLst>
      <p:ext uri="{BB962C8B-B14F-4D97-AF65-F5344CB8AC3E}">
        <p14:creationId xmlns:p14="http://schemas.microsoft.com/office/powerpoint/2010/main" val="2746435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DB657032-DDE5-44A7-818F-A4DFAD9848B0}" type="slidenum">
              <a:rPr lang="en-IE" smtClean="0"/>
              <a:pPr/>
              <a:t>4</a:t>
            </a:fld>
            <a:endParaRPr lang="en-IE" dirty="0"/>
          </a:p>
        </p:txBody>
      </p:sp>
    </p:spTree>
    <p:extLst>
      <p:ext uri="{BB962C8B-B14F-4D97-AF65-F5344CB8AC3E}">
        <p14:creationId xmlns:p14="http://schemas.microsoft.com/office/powerpoint/2010/main" val="2476641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5</a:t>
            </a:fld>
            <a:endParaRPr lang="en-IE"/>
          </a:p>
        </p:txBody>
      </p:sp>
    </p:spTree>
    <p:extLst>
      <p:ext uri="{BB962C8B-B14F-4D97-AF65-F5344CB8AC3E}">
        <p14:creationId xmlns:p14="http://schemas.microsoft.com/office/powerpoint/2010/main" val="2635625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6</a:t>
            </a:fld>
            <a:endParaRPr lang="en-IE"/>
          </a:p>
        </p:txBody>
      </p:sp>
    </p:spTree>
    <p:extLst>
      <p:ext uri="{BB962C8B-B14F-4D97-AF65-F5344CB8AC3E}">
        <p14:creationId xmlns:p14="http://schemas.microsoft.com/office/powerpoint/2010/main" val="2638277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7</a:t>
            </a:fld>
            <a:endParaRPr lang="en-IE"/>
          </a:p>
        </p:txBody>
      </p:sp>
    </p:spTree>
    <p:extLst>
      <p:ext uri="{BB962C8B-B14F-4D97-AF65-F5344CB8AC3E}">
        <p14:creationId xmlns:p14="http://schemas.microsoft.com/office/powerpoint/2010/main" val="959445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8</a:t>
            </a:fld>
            <a:endParaRPr lang="en-IE"/>
          </a:p>
        </p:txBody>
      </p:sp>
    </p:spTree>
    <p:extLst>
      <p:ext uri="{BB962C8B-B14F-4D97-AF65-F5344CB8AC3E}">
        <p14:creationId xmlns:p14="http://schemas.microsoft.com/office/powerpoint/2010/main" val="3784026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657032-DDE5-44A7-818F-A4DFAD9848B0}" type="slidenum">
              <a:rPr lang="en-IE" smtClean="0"/>
              <a:pPr/>
              <a:t>9</a:t>
            </a:fld>
            <a:endParaRPr lang="en-IE"/>
          </a:p>
        </p:txBody>
      </p:sp>
    </p:spTree>
    <p:extLst>
      <p:ext uri="{BB962C8B-B14F-4D97-AF65-F5344CB8AC3E}">
        <p14:creationId xmlns:p14="http://schemas.microsoft.com/office/powerpoint/2010/main" val="31798916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DC03D-1F8F-28A2-9B09-8DEC6B5E66F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0994D85A-8622-32D9-E856-7E59ADAE9DA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058BCFE-1520-845E-A738-F522F8CC48B0}"/>
              </a:ext>
            </a:extLst>
          </p:cNvPr>
          <p:cNvSpPr>
            <a:spLocks noGrp="1"/>
          </p:cNvSpPr>
          <p:nvPr>
            <p:ph type="dt" sz="half" idx="10"/>
          </p:nvPr>
        </p:nvSpPr>
        <p:spPr/>
        <p:txBody>
          <a:bodyPr/>
          <a:lstStyle/>
          <a:p>
            <a:fld id="{35447028-A2AC-4A8A-8E37-F8B9FA9BFC19}" type="datetimeFigureOut">
              <a:rPr lang="en-IE" smtClean="0"/>
              <a:pPr/>
              <a:t>20/03/2025</a:t>
            </a:fld>
            <a:endParaRPr lang="en-IE" dirty="0"/>
          </a:p>
        </p:txBody>
      </p:sp>
      <p:sp>
        <p:nvSpPr>
          <p:cNvPr id="5" name="Footer Placeholder 4">
            <a:extLst>
              <a:ext uri="{FF2B5EF4-FFF2-40B4-BE49-F238E27FC236}">
                <a16:creationId xmlns:a16="http://schemas.microsoft.com/office/drawing/2014/main" id="{7EE076E5-9709-BFA0-92BE-91487EBAB81D}"/>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96397ABA-3A54-E24F-A659-5F47ADBC8C55}"/>
              </a:ext>
            </a:extLst>
          </p:cNvPr>
          <p:cNvSpPr>
            <a:spLocks noGrp="1"/>
          </p:cNvSpPr>
          <p:nvPr>
            <p:ph type="sldNum" sz="quarter" idx="12"/>
          </p:nvPr>
        </p:nvSpPr>
        <p:spPr/>
        <p:txBody>
          <a:bodyPr/>
          <a:lstStyle/>
          <a:p>
            <a:fld id="{1590EA29-68EA-4276-83FF-457BD13FAEDB}" type="slidenum">
              <a:rPr lang="en-IE" smtClean="0"/>
              <a:pPr/>
              <a:t>‹#›</a:t>
            </a:fld>
            <a:endParaRPr lang="en-IE" dirty="0"/>
          </a:p>
        </p:txBody>
      </p:sp>
      <p:pic>
        <p:nvPicPr>
          <p:cNvPr id="7" name="Picture 4" descr="Logo4">
            <a:extLst>
              <a:ext uri="{FF2B5EF4-FFF2-40B4-BE49-F238E27FC236}">
                <a16:creationId xmlns:a16="http://schemas.microsoft.com/office/drawing/2014/main" id="{CFF95EA5-B8AE-0C6B-7BC7-D8D1131679AF}"/>
              </a:ext>
            </a:extLst>
          </p:cNvPr>
          <p:cNvPicPr>
            <a:picLocks noChangeAspect="1" noChangeArrowheads="1"/>
          </p:cNvPicPr>
          <p:nvPr userDrawn="1"/>
        </p:nvPicPr>
        <p:blipFill>
          <a:blip r:embed="rId2" cstate="print"/>
          <a:srcRect/>
          <a:stretch>
            <a:fillRect/>
          </a:stretch>
        </p:blipFill>
        <p:spPr bwMode="auto">
          <a:xfrm>
            <a:off x="7812360" y="6131591"/>
            <a:ext cx="1043608" cy="726409"/>
          </a:xfrm>
          <a:prstGeom prst="rect">
            <a:avLst/>
          </a:prstGeom>
          <a:noFill/>
          <a:ln w="9525">
            <a:noFill/>
            <a:miter lim="800000"/>
            <a:headEnd/>
            <a:tailEnd/>
          </a:ln>
        </p:spPr>
      </p:pic>
    </p:spTree>
    <p:extLst>
      <p:ext uri="{BB962C8B-B14F-4D97-AF65-F5344CB8AC3E}">
        <p14:creationId xmlns:p14="http://schemas.microsoft.com/office/powerpoint/2010/main" val="1236090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4314-7E1A-9E06-206E-B929C31A7C8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32024FC-0C44-C5CF-5E60-9039BFD8C5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1E1589-D936-FA39-DB73-3EC756014D33}"/>
              </a:ext>
            </a:extLst>
          </p:cNvPr>
          <p:cNvSpPr>
            <a:spLocks noGrp="1"/>
          </p:cNvSpPr>
          <p:nvPr>
            <p:ph type="dt" sz="half" idx="10"/>
          </p:nvPr>
        </p:nvSpPr>
        <p:spPr/>
        <p:txBody>
          <a:bodyPr/>
          <a:lstStyle/>
          <a:p>
            <a:fld id="{35447028-A2AC-4A8A-8E37-F8B9FA9BFC19}" type="datetimeFigureOut">
              <a:rPr lang="en-IE" smtClean="0"/>
              <a:pPr/>
              <a:t>20/03/2025</a:t>
            </a:fld>
            <a:endParaRPr lang="en-IE" dirty="0"/>
          </a:p>
        </p:txBody>
      </p:sp>
      <p:sp>
        <p:nvSpPr>
          <p:cNvPr id="5" name="Footer Placeholder 4">
            <a:extLst>
              <a:ext uri="{FF2B5EF4-FFF2-40B4-BE49-F238E27FC236}">
                <a16:creationId xmlns:a16="http://schemas.microsoft.com/office/drawing/2014/main" id="{F96A2B82-F527-4620-5978-840EC7441043}"/>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16DDC647-BA60-0E3F-91A4-2B0922A9858D}"/>
              </a:ext>
            </a:extLst>
          </p:cNvPr>
          <p:cNvSpPr>
            <a:spLocks noGrp="1"/>
          </p:cNvSpPr>
          <p:nvPr>
            <p:ph type="sldNum" sz="quarter" idx="12"/>
          </p:nvPr>
        </p:nvSpPr>
        <p:spPr/>
        <p:txBody>
          <a:bodyPr/>
          <a:lstStyle/>
          <a:p>
            <a:fld id="{1590EA29-68EA-4276-83FF-457BD13FAEDB}" type="slidenum">
              <a:rPr lang="en-IE" smtClean="0"/>
              <a:pPr/>
              <a:t>‹#›</a:t>
            </a:fld>
            <a:endParaRPr lang="en-IE" dirty="0"/>
          </a:p>
        </p:txBody>
      </p:sp>
    </p:spTree>
    <p:extLst>
      <p:ext uri="{BB962C8B-B14F-4D97-AF65-F5344CB8AC3E}">
        <p14:creationId xmlns:p14="http://schemas.microsoft.com/office/powerpoint/2010/main" val="865934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4B1998-25C1-D8E7-A8FD-A8B1142CA00C}"/>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437615-4BF9-0474-0A7C-57D2F7C7EEA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B8551A-8042-34A8-E390-AC154B19A005}"/>
              </a:ext>
            </a:extLst>
          </p:cNvPr>
          <p:cNvSpPr>
            <a:spLocks noGrp="1"/>
          </p:cNvSpPr>
          <p:nvPr>
            <p:ph type="dt" sz="half" idx="10"/>
          </p:nvPr>
        </p:nvSpPr>
        <p:spPr/>
        <p:txBody>
          <a:bodyPr/>
          <a:lstStyle/>
          <a:p>
            <a:fld id="{35447028-A2AC-4A8A-8E37-F8B9FA9BFC19}" type="datetimeFigureOut">
              <a:rPr lang="en-IE" smtClean="0"/>
              <a:pPr/>
              <a:t>20/03/2025</a:t>
            </a:fld>
            <a:endParaRPr lang="en-IE" dirty="0"/>
          </a:p>
        </p:txBody>
      </p:sp>
      <p:sp>
        <p:nvSpPr>
          <p:cNvPr id="5" name="Footer Placeholder 4">
            <a:extLst>
              <a:ext uri="{FF2B5EF4-FFF2-40B4-BE49-F238E27FC236}">
                <a16:creationId xmlns:a16="http://schemas.microsoft.com/office/drawing/2014/main" id="{2C8E6306-2FF1-EFA7-C21C-CF4CDE5B7224}"/>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07784589-3D39-94D2-7CF8-BF34011ED77E}"/>
              </a:ext>
            </a:extLst>
          </p:cNvPr>
          <p:cNvSpPr>
            <a:spLocks noGrp="1"/>
          </p:cNvSpPr>
          <p:nvPr>
            <p:ph type="sldNum" sz="quarter" idx="12"/>
          </p:nvPr>
        </p:nvSpPr>
        <p:spPr/>
        <p:txBody>
          <a:bodyPr/>
          <a:lstStyle/>
          <a:p>
            <a:fld id="{1590EA29-68EA-4276-83FF-457BD13FAEDB}" type="slidenum">
              <a:rPr lang="en-IE" smtClean="0"/>
              <a:pPr/>
              <a:t>‹#›</a:t>
            </a:fld>
            <a:endParaRPr lang="en-IE" dirty="0"/>
          </a:p>
        </p:txBody>
      </p:sp>
    </p:spTree>
    <p:extLst>
      <p:ext uri="{BB962C8B-B14F-4D97-AF65-F5344CB8AC3E}">
        <p14:creationId xmlns:p14="http://schemas.microsoft.com/office/powerpoint/2010/main" val="2379779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F426B-7E5A-E2E2-3C19-5CE75DBCB7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3B4E98-A36A-1C7F-8C83-CAA1E0B186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61B2E0-DBE8-7A6E-2F1D-1C6D3DC0AA04}"/>
              </a:ext>
            </a:extLst>
          </p:cNvPr>
          <p:cNvSpPr>
            <a:spLocks noGrp="1"/>
          </p:cNvSpPr>
          <p:nvPr>
            <p:ph type="dt" sz="half" idx="10"/>
          </p:nvPr>
        </p:nvSpPr>
        <p:spPr/>
        <p:txBody>
          <a:bodyPr/>
          <a:lstStyle/>
          <a:p>
            <a:fld id="{35447028-A2AC-4A8A-8E37-F8B9FA9BFC19}" type="datetimeFigureOut">
              <a:rPr lang="en-IE" smtClean="0"/>
              <a:pPr/>
              <a:t>20/03/2025</a:t>
            </a:fld>
            <a:endParaRPr lang="en-IE" dirty="0"/>
          </a:p>
        </p:txBody>
      </p:sp>
      <p:sp>
        <p:nvSpPr>
          <p:cNvPr id="5" name="Footer Placeholder 4">
            <a:extLst>
              <a:ext uri="{FF2B5EF4-FFF2-40B4-BE49-F238E27FC236}">
                <a16:creationId xmlns:a16="http://schemas.microsoft.com/office/drawing/2014/main" id="{E5152185-1E58-5FAB-A12B-BF28EB94402C}"/>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B9B007FE-45E7-B188-0395-85E6271CE002}"/>
              </a:ext>
            </a:extLst>
          </p:cNvPr>
          <p:cNvSpPr>
            <a:spLocks noGrp="1"/>
          </p:cNvSpPr>
          <p:nvPr>
            <p:ph type="sldNum" sz="quarter" idx="12"/>
          </p:nvPr>
        </p:nvSpPr>
        <p:spPr/>
        <p:txBody>
          <a:bodyPr/>
          <a:lstStyle/>
          <a:p>
            <a:fld id="{1590EA29-68EA-4276-83FF-457BD13FAEDB}" type="slidenum">
              <a:rPr lang="en-IE" smtClean="0"/>
              <a:pPr/>
              <a:t>‹#›</a:t>
            </a:fld>
            <a:endParaRPr lang="en-IE" dirty="0"/>
          </a:p>
        </p:txBody>
      </p:sp>
    </p:spTree>
    <p:extLst>
      <p:ext uri="{BB962C8B-B14F-4D97-AF65-F5344CB8AC3E}">
        <p14:creationId xmlns:p14="http://schemas.microsoft.com/office/powerpoint/2010/main" val="1567029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738D6-CD2F-322E-BDBC-7566BF825FB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A69FFCA-7E56-7197-E0EC-014DA0A9AD0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B6EFF6-21AA-7360-168C-A82D22B8A652}"/>
              </a:ext>
            </a:extLst>
          </p:cNvPr>
          <p:cNvSpPr>
            <a:spLocks noGrp="1"/>
          </p:cNvSpPr>
          <p:nvPr>
            <p:ph type="dt" sz="half" idx="10"/>
          </p:nvPr>
        </p:nvSpPr>
        <p:spPr/>
        <p:txBody>
          <a:bodyPr/>
          <a:lstStyle/>
          <a:p>
            <a:fld id="{35447028-A2AC-4A8A-8E37-F8B9FA9BFC19}" type="datetimeFigureOut">
              <a:rPr lang="en-IE" smtClean="0"/>
              <a:pPr/>
              <a:t>20/03/2025</a:t>
            </a:fld>
            <a:endParaRPr lang="en-IE" dirty="0"/>
          </a:p>
        </p:txBody>
      </p:sp>
      <p:sp>
        <p:nvSpPr>
          <p:cNvPr id="5" name="Footer Placeholder 4">
            <a:extLst>
              <a:ext uri="{FF2B5EF4-FFF2-40B4-BE49-F238E27FC236}">
                <a16:creationId xmlns:a16="http://schemas.microsoft.com/office/drawing/2014/main" id="{569C921A-9D0B-4716-CD7D-E85774B1BD31}"/>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33C52E35-88A1-102A-616E-CCFADB5A3B41}"/>
              </a:ext>
            </a:extLst>
          </p:cNvPr>
          <p:cNvSpPr>
            <a:spLocks noGrp="1"/>
          </p:cNvSpPr>
          <p:nvPr>
            <p:ph type="sldNum" sz="quarter" idx="12"/>
          </p:nvPr>
        </p:nvSpPr>
        <p:spPr/>
        <p:txBody>
          <a:bodyPr/>
          <a:lstStyle/>
          <a:p>
            <a:fld id="{1590EA29-68EA-4276-83FF-457BD13FAEDB}" type="slidenum">
              <a:rPr lang="en-IE" smtClean="0"/>
              <a:pPr/>
              <a:t>‹#›</a:t>
            </a:fld>
            <a:endParaRPr lang="en-IE" dirty="0"/>
          </a:p>
        </p:txBody>
      </p:sp>
    </p:spTree>
    <p:extLst>
      <p:ext uri="{BB962C8B-B14F-4D97-AF65-F5344CB8AC3E}">
        <p14:creationId xmlns:p14="http://schemas.microsoft.com/office/powerpoint/2010/main" val="3880773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32B20-F980-6761-54D0-B088CEC757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0801768-18D9-6504-8F87-DC2140D567D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E5F3B11-DF6F-5699-DDCE-50EA2A84EBD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FBB465A-2154-FED7-6028-64F88780DB00}"/>
              </a:ext>
            </a:extLst>
          </p:cNvPr>
          <p:cNvSpPr>
            <a:spLocks noGrp="1"/>
          </p:cNvSpPr>
          <p:nvPr>
            <p:ph type="dt" sz="half" idx="10"/>
          </p:nvPr>
        </p:nvSpPr>
        <p:spPr/>
        <p:txBody>
          <a:bodyPr/>
          <a:lstStyle/>
          <a:p>
            <a:fld id="{35447028-A2AC-4A8A-8E37-F8B9FA9BFC19}" type="datetimeFigureOut">
              <a:rPr lang="en-IE" smtClean="0"/>
              <a:pPr/>
              <a:t>20/03/2025</a:t>
            </a:fld>
            <a:endParaRPr lang="en-IE" dirty="0"/>
          </a:p>
        </p:txBody>
      </p:sp>
      <p:sp>
        <p:nvSpPr>
          <p:cNvPr id="6" name="Footer Placeholder 5">
            <a:extLst>
              <a:ext uri="{FF2B5EF4-FFF2-40B4-BE49-F238E27FC236}">
                <a16:creationId xmlns:a16="http://schemas.microsoft.com/office/drawing/2014/main" id="{AF1B94EF-6D39-303B-9ECC-24D7242E96E8}"/>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EE80369C-DAFA-0D89-9633-CA5AC81FFF94}"/>
              </a:ext>
            </a:extLst>
          </p:cNvPr>
          <p:cNvSpPr>
            <a:spLocks noGrp="1"/>
          </p:cNvSpPr>
          <p:nvPr>
            <p:ph type="sldNum" sz="quarter" idx="12"/>
          </p:nvPr>
        </p:nvSpPr>
        <p:spPr/>
        <p:txBody>
          <a:bodyPr/>
          <a:lstStyle/>
          <a:p>
            <a:fld id="{1590EA29-68EA-4276-83FF-457BD13FAEDB}" type="slidenum">
              <a:rPr lang="en-IE" smtClean="0"/>
              <a:pPr/>
              <a:t>‹#›</a:t>
            </a:fld>
            <a:endParaRPr lang="en-IE" dirty="0"/>
          </a:p>
        </p:txBody>
      </p:sp>
    </p:spTree>
    <p:extLst>
      <p:ext uri="{BB962C8B-B14F-4D97-AF65-F5344CB8AC3E}">
        <p14:creationId xmlns:p14="http://schemas.microsoft.com/office/powerpoint/2010/main" val="3180133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A2EFA-A62C-DC13-1AF8-40298715E39E}"/>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7260805-E4BC-2A4D-01A9-ADA01F06350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3D4FA72-F8FE-2CBB-58FF-8181BDADAA0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29983A3-C9E4-8714-5DEE-D61B4AF0675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7294F17-38A5-F0B3-D95D-3103174AC0C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25B0239-E6F3-15A0-505E-78E3868E6F2E}"/>
              </a:ext>
            </a:extLst>
          </p:cNvPr>
          <p:cNvSpPr>
            <a:spLocks noGrp="1"/>
          </p:cNvSpPr>
          <p:nvPr>
            <p:ph type="dt" sz="half" idx="10"/>
          </p:nvPr>
        </p:nvSpPr>
        <p:spPr/>
        <p:txBody>
          <a:bodyPr/>
          <a:lstStyle/>
          <a:p>
            <a:fld id="{35447028-A2AC-4A8A-8E37-F8B9FA9BFC19}" type="datetimeFigureOut">
              <a:rPr lang="en-IE" smtClean="0"/>
              <a:pPr/>
              <a:t>20/03/2025</a:t>
            </a:fld>
            <a:endParaRPr lang="en-IE" dirty="0"/>
          </a:p>
        </p:txBody>
      </p:sp>
      <p:sp>
        <p:nvSpPr>
          <p:cNvPr id="8" name="Footer Placeholder 7">
            <a:extLst>
              <a:ext uri="{FF2B5EF4-FFF2-40B4-BE49-F238E27FC236}">
                <a16:creationId xmlns:a16="http://schemas.microsoft.com/office/drawing/2014/main" id="{4B782C80-2637-AC2B-B0C1-A443A9BC3E59}"/>
              </a:ext>
            </a:extLst>
          </p:cNvPr>
          <p:cNvSpPr>
            <a:spLocks noGrp="1"/>
          </p:cNvSpPr>
          <p:nvPr>
            <p:ph type="ftr" sz="quarter" idx="11"/>
          </p:nvPr>
        </p:nvSpPr>
        <p:spPr/>
        <p:txBody>
          <a:bodyPr/>
          <a:lstStyle/>
          <a:p>
            <a:endParaRPr lang="en-IE" dirty="0"/>
          </a:p>
        </p:txBody>
      </p:sp>
      <p:sp>
        <p:nvSpPr>
          <p:cNvPr id="9" name="Slide Number Placeholder 8">
            <a:extLst>
              <a:ext uri="{FF2B5EF4-FFF2-40B4-BE49-F238E27FC236}">
                <a16:creationId xmlns:a16="http://schemas.microsoft.com/office/drawing/2014/main" id="{523CD2C7-CA61-0400-4A3A-3CAF7077DB01}"/>
              </a:ext>
            </a:extLst>
          </p:cNvPr>
          <p:cNvSpPr>
            <a:spLocks noGrp="1"/>
          </p:cNvSpPr>
          <p:nvPr>
            <p:ph type="sldNum" sz="quarter" idx="12"/>
          </p:nvPr>
        </p:nvSpPr>
        <p:spPr/>
        <p:txBody>
          <a:bodyPr/>
          <a:lstStyle/>
          <a:p>
            <a:fld id="{1590EA29-68EA-4276-83FF-457BD13FAEDB}" type="slidenum">
              <a:rPr lang="en-IE" smtClean="0"/>
              <a:pPr/>
              <a:t>‹#›</a:t>
            </a:fld>
            <a:endParaRPr lang="en-IE" dirty="0"/>
          </a:p>
        </p:txBody>
      </p:sp>
    </p:spTree>
    <p:extLst>
      <p:ext uri="{BB962C8B-B14F-4D97-AF65-F5344CB8AC3E}">
        <p14:creationId xmlns:p14="http://schemas.microsoft.com/office/powerpoint/2010/main" val="855966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FA926-79C1-EC1D-9DE4-0FE6AA5D8DB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18E5EC2-543F-6307-4C5D-9636157B5B15}"/>
              </a:ext>
            </a:extLst>
          </p:cNvPr>
          <p:cNvSpPr>
            <a:spLocks noGrp="1"/>
          </p:cNvSpPr>
          <p:nvPr>
            <p:ph type="dt" sz="half" idx="10"/>
          </p:nvPr>
        </p:nvSpPr>
        <p:spPr/>
        <p:txBody>
          <a:bodyPr/>
          <a:lstStyle/>
          <a:p>
            <a:fld id="{35447028-A2AC-4A8A-8E37-F8B9FA9BFC19}" type="datetimeFigureOut">
              <a:rPr lang="en-IE" smtClean="0"/>
              <a:pPr/>
              <a:t>20/03/2025</a:t>
            </a:fld>
            <a:endParaRPr lang="en-IE" dirty="0"/>
          </a:p>
        </p:txBody>
      </p:sp>
      <p:sp>
        <p:nvSpPr>
          <p:cNvPr id="4" name="Footer Placeholder 3">
            <a:extLst>
              <a:ext uri="{FF2B5EF4-FFF2-40B4-BE49-F238E27FC236}">
                <a16:creationId xmlns:a16="http://schemas.microsoft.com/office/drawing/2014/main" id="{7A2A1072-9482-C4E5-054B-513AF4822C78}"/>
              </a:ext>
            </a:extLst>
          </p:cNvPr>
          <p:cNvSpPr>
            <a:spLocks noGrp="1"/>
          </p:cNvSpPr>
          <p:nvPr>
            <p:ph type="ftr" sz="quarter" idx="11"/>
          </p:nvPr>
        </p:nvSpPr>
        <p:spPr/>
        <p:txBody>
          <a:bodyPr/>
          <a:lstStyle/>
          <a:p>
            <a:endParaRPr lang="en-IE" dirty="0"/>
          </a:p>
        </p:txBody>
      </p:sp>
      <p:sp>
        <p:nvSpPr>
          <p:cNvPr id="5" name="Slide Number Placeholder 4">
            <a:extLst>
              <a:ext uri="{FF2B5EF4-FFF2-40B4-BE49-F238E27FC236}">
                <a16:creationId xmlns:a16="http://schemas.microsoft.com/office/drawing/2014/main" id="{E11D7413-CDFD-2588-AFA8-084A798A579C}"/>
              </a:ext>
            </a:extLst>
          </p:cNvPr>
          <p:cNvSpPr>
            <a:spLocks noGrp="1"/>
          </p:cNvSpPr>
          <p:nvPr>
            <p:ph type="sldNum" sz="quarter" idx="12"/>
          </p:nvPr>
        </p:nvSpPr>
        <p:spPr/>
        <p:txBody>
          <a:bodyPr/>
          <a:lstStyle/>
          <a:p>
            <a:fld id="{1590EA29-68EA-4276-83FF-457BD13FAEDB}" type="slidenum">
              <a:rPr lang="en-IE" smtClean="0"/>
              <a:pPr/>
              <a:t>‹#›</a:t>
            </a:fld>
            <a:endParaRPr lang="en-IE" dirty="0"/>
          </a:p>
        </p:txBody>
      </p:sp>
    </p:spTree>
    <p:extLst>
      <p:ext uri="{BB962C8B-B14F-4D97-AF65-F5344CB8AC3E}">
        <p14:creationId xmlns:p14="http://schemas.microsoft.com/office/powerpoint/2010/main" val="2746395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F5A91C-94C9-D00C-18F8-F50529131863}"/>
              </a:ext>
            </a:extLst>
          </p:cNvPr>
          <p:cNvSpPr>
            <a:spLocks noGrp="1"/>
          </p:cNvSpPr>
          <p:nvPr>
            <p:ph type="dt" sz="half" idx="10"/>
          </p:nvPr>
        </p:nvSpPr>
        <p:spPr/>
        <p:txBody>
          <a:bodyPr/>
          <a:lstStyle/>
          <a:p>
            <a:fld id="{35447028-A2AC-4A8A-8E37-F8B9FA9BFC19}" type="datetimeFigureOut">
              <a:rPr lang="en-IE" smtClean="0"/>
              <a:pPr/>
              <a:t>20/03/2025</a:t>
            </a:fld>
            <a:endParaRPr lang="en-IE" dirty="0"/>
          </a:p>
        </p:txBody>
      </p:sp>
      <p:sp>
        <p:nvSpPr>
          <p:cNvPr id="3" name="Footer Placeholder 2">
            <a:extLst>
              <a:ext uri="{FF2B5EF4-FFF2-40B4-BE49-F238E27FC236}">
                <a16:creationId xmlns:a16="http://schemas.microsoft.com/office/drawing/2014/main" id="{7A76F7C2-7E34-6ACD-6FD2-F44705BC2C9A}"/>
              </a:ext>
            </a:extLst>
          </p:cNvPr>
          <p:cNvSpPr>
            <a:spLocks noGrp="1"/>
          </p:cNvSpPr>
          <p:nvPr>
            <p:ph type="ftr" sz="quarter" idx="11"/>
          </p:nvPr>
        </p:nvSpPr>
        <p:spPr/>
        <p:txBody>
          <a:bodyPr/>
          <a:lstStyle/>
          <a:p>
            <a:endParaRPr lang="en-IE" dirty="0"/>
          </a:p>
        </p:txBody>
      </p:sp>
      <p:sp>
        <p:nvSpPr>
          <p:cNvPr id="4" name="Slide Number Placeholder 3">
            <a:extLst>
              <a:ext uri="{FF2B5EF4-FFF2-40B4-BE49-F238E27FC236}">
                <a16:creationId xmlns:a16="http://schemas.microsoft.com/office/drawing/2014/main" id="{4A92C7AB-752D-0F49-C22C-17833B33B20D}"/>
              </a:ext>
            </a:extLst>
          </p:cNvPr>
          <p:cNvSpPr>
            <a:spLocks noGrp="1"/>
          </p:cNvSpPr>
          <p:nvPr>
            <p:ph type="sldNum" sz="quarter" idx="12"/>
          </p:nvPr>
        </p:nvSpPr>
        <p:spPr/>
        <p:txBody>
          <a:bodyPr/>
          <a:lstStyle/>
          <a:p>
            <a:fld id="{1590EA29-68EA-4276-83FF-457BD13FAEDB}" type="slidenum">
              <a:rPr lang="en-IE" smtClean="0"/>
              <a:pPr/>
              <a:t>‹#›</a:t>
            </a:fld>
            <a:endParaRPr lang="en-IE" dirty="0"/>
          </a:p>
        </p:txBody>
      </p:sp>
    </p:spTree>
    <p:extLst>
      <p:ext uri="{BB962C8B-B14F-4D97-AF65-F5344CB8AC3E}">
        <p14:creationId xmlns:p14="http://schemas.microsoft.com/office/powerpoint/2010/main" val="673779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162C5-7752-3B6C-CE0C-CD950D96FDD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6AECA82-4723-A0F7-7658-2D51A71FA0E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E73A68F-42D5-4B33-CA4F-1F980C0F8A0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2A448FB-9E2E-6056-A6EE-3E5760B8521B}"/>
              </a:ext>
            </a:extLst>
          </p:cNvPr>
          <p:cNvSpPr>
            <a:spLocks noGrp="1"/>
          </p:cNvSpPr>
          <p:nvPr>
            <p:ph type="dt" sz="half" idx="10"/>
          </p:nvPr>
        </p:nvSpPr>
        <p:spPr/>
        <p:txBody>
          <a:bodyPr/>
          <a:lstStyle/>
          <a:p>
            <a:fld id="{35447028-A2AC-4A8A-8E37-F8B9FA9BFC19}" type="datetimeFigureOut">
              <a:rPr lang="en-IE" smtClean="0"/>
              <a:pPr/>
              <a:t>20/03/2025</a:t>
            </a:fld>
            <a:endParaRPr lang="en-IE" dirty="0"/>
          </a:p>
        </p:txBody>
      </p:sp>
      <p:sp>
        <p:nvSpPr>
          <p:cNvPr id="6" name="Footer Placeholder 5">
            <a:extLst>
              <a:ext uri="{FF2B5EF4-FFF2-40B4-BE49-F238E27FC236}">
                <a16:creationId xmlns:a16="http://schemas.microsoft.com/office/drawing/2014/main" id="{9FA4FEF1-83B5-F6B4-4420-21C3EB0259F1}"/>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F2A42289-9442-ACFA-3BD0-878DD0DEE760}"/>
              </a:ext>
            </a:extLst>
          </p:cNvPr>
          <p:cNvSpPr>
            <a:spLocks noGrp="1"/>
          </p:cNvSpPr>
          <p:nvPr>
            <p:ph type="sldNum" sz="quarter" idx="12"/>
          </p:nvPr>
        </p:nvSpPr>
        <p:spPr/>
        <p:txBody>
          <a:bodyPr/>
          <a:lstStyle/>
          <a:p>
            <a:fld id="{1590EA29-68EA-4276-83FF-457BD13FAEDB}" type="slidenum">
              <a:rPr lang="en-IE" smtClean="0"/>
              <a:pPr/>
              <a:t>‹#›</a:t>
            </a:fld>
            <a:endParaRPr lang="en-IE" dirty="0"/>
          </a:p>
        </p:txBody>
      </p:sp>
    </p:spTree>
    <p:extLst>
      <p:ext uri="{BB962C8B-B14F-4D97-AF65-F5344CB8AC3E}">
        <p14:creationId xmlns:p14="http://schemas.microsoft.com/office/powerpoint/2010/main" val="2989993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6388F-14D3-FED1-C956-19BA65FD42A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60A0328-04A4-E113-CD63-55DA1848B90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
        <p:nvSpPr>
          <p:cNvPr id="4" name="Text Placeholder 3">
            <a:extLst>
              <a:ext uri="{FF2B5EF4-FFF2-40B4-BE49-F238E27FC236}">
                <a16:creationId xmlns:a16="http://schemas.microsoft.com/office/drawing/2014/main" id="{65819FFB-2D8D-8799-1521-CE5497305B1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D479F92-B5DC-A48A-6AFC-3271E2F7663C}"/>
              </a:ext>
            </a:extLst>
          </p:cNvPr>
          <p:cNvSpPr>
            <a:spLocks noGrp="1"/>
          </p:cNvSpPr>
          <p:nvPr>
            <p:ph type="dt" sz="half" idx="10"/>
          </p:nvPr>
        </p:nvSpPr>
        <p:spPr/>
        <p:txBody>
          <a:bodyPr/>
          <a:lstStyle/>
          <a:p>
            <a:fld id="{35447028-A2AC-4A8A-8E37-F8B9FA9BFC19}" type="datetimeFigureOut">
              <a:rPr lang="en-IE" smtClean="0"/>
              <a:pPr/>
              <a:t>20/03/2025</a:t>
            </a:fld>
            <a:endParaRPr lang="en-IE" dirty="0"/>
          </a:p>
        </p:txBody>
      </p:sp>
      <p:sp>
        <p:nvSpPr>
          <p:cNvPr id="6" name="Footer Placeholder 5">
            <a:extLst>
              <a:ext uri="{FF2B5EF4-FFF2-40B4-BE49-F238E27FC236}">
                <a16:creationId xmlns:a16="http://schemas.microsoft.com/office/drawing/2014/main" id="{58ED70D3-ABBB-CB65-BF03-8518EDD3F57F}"/>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D68A3A7E-4538-C322-ED7F-5DAAFB850F92}"/>
              </a:ext>
            </a:extLst>
          </p:cNvPr>
          <p:cNvSpPr>
            <a:spLocks noGrp="1"/>
          </p:cNvSpPr>
          <p:nvPr>
            <p:ph type="sldNum" sz="quarter" idx="12"/>
          </p:nvPr>
        </p:nvSpPr>
        <p:spPr/>
        <p:txBody>
          <a:bodyPr/>
          <a:lstStyle/>
          <a:p>
            <a:fld id="{1590EA29-68EA-4276-83FF-457BD13FAEDB}" type="slidenum">
              <a:rPr lang="en-IE" smtClean="0"/>
              <a:pPr/>
              <a:t>‹#›</a:t>
            </a:fld>
            <a:endParaRPr lang="en-IE" dirty="0"/>
          </a:p>
        </p:txBody>
      </p:sp>
    </p:spTree>
    <p:extLst>
      <p:ext uri="{BB962C8B-B14F-4D97-AF65-F5344CB8AC3E}">
        <p14:creationId xmlns:p14="http://schemas.microsoft.com/office/powerpoint/2010/main" val="4037604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444790-325A-1979-02C0-D021298EB44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DAF4419-F503-D1A3-A643-EDE67507CFE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EAA052-C600-4544-EB8C-85C1C9E479D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5447028-A2AC-4A8A-8E37-F8B9FA9BFC19}" type="datetimeFigureOut">
              <a:rPr lang="en-IE" smtClean="0"/>
              <a:pPr/>
              <a:t>20/03/2025</a:t>
            </a:fld>
            <a:endParaRPr lang="en-IE" dirty="0"/>
          </a:p>
        </p:txBody>
      </p:sp>
      <p:sp>
        <p:nvSpPr>
          <p:cNvPr id="5" name="Footer Placeholder 4">
            <a:extLst>
              <a:ext uri="{FF2B5EF4-FFF2-40B4-BE49-F238E27FC236}">
                <a16:creationId xmlns:a16="http://schemas.microsoft.com/office/drawing/2014/main" id="{27506305-363B-CD33-8F34-E40B4A35BD0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dirty="0"/>
          </a:p>
        </p:txBody>
      </p:sp>
      <p:sp>
        <p:nvSpPr>
          <p:cNvPr id="6" name="Slide Number Placeholder 5">
            <a:extLst>
              <a:ext uri="{FF2B5EF4-FFF2-40B4-BE49-F238E27FC236}">
                <a16:creationId xmlns:a16="http://schemas.microsoft.com/office/drawing/2014/main" id="{97C41C89-A555-9F9F-310F-9B4914474FC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590EA29-68EA-4276-83FF-457BD13FAEDB}" type="slidenum">
              <a:rPr lang="en-IE" smtClean="0"/>
              <a:pPr/>
              <a:t>‹#›</a:t>
            </a:fld>
            <a:endParaRPr lang="en-IE" dirty="0"/>
          </a:p>
        </p:txBody>
      </p:sp>
      <p:pic>
        <p:nvPicPr>
          <p:cNvPr id="7" name="Picture 6" descr="IHER LOGO.jpg">
            <a:extLst>
              <a:ext uri="{FF2B5EF4-FFF2-40B4-BE49-F238E27FC236}">
                <a16:creationId xmlns:a16="http://schemas.microsoft.com/office/drawing/2014/main" id="{5EDADDB7-CF5E-6B87-37B7-972EF2987877}"/>
              </a:ext>
            </a:extLst>
          </p:cNvPr>
          <p:cNvPicPr>
            <a:picLocks noChangeAspect="1"/>
          </p:cNvPicPr>
          <p:nvPr userDrawn="1"/>
        </p:nvPicPr>
        <p:blipFill>
          <a:blip r:embed="rId13" cstate="print"/>
          <a:stretch>
            <a:fillRect/>
          </a:stretch>
        </p:blipFill>
        <p:spPr>
          <a:xfrm>
            <a:off x="7956376" y="6247123"/>
            <a:ext cx="864096" cy="610877"/>
          </a:xfrm>
          <a:prstGeom prst="rect">
            <a:avLst/>
          </a:prstGeom>
        </p:spPr>
      </p:pic>
    </p:spTree>
    <p:extLst>
      <p:ext uri="{BB962C8B-B14F-4D97-AF65-F5344CB8AC3E}">
        <p14:creationId xmlns:p14="http://schemas.microsoft.com/office/powerpoint/2010/main" val="124192568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Layout" Target="../slideLayouts/slideLayout4.xml"/><Relationship Id="rId7" Type="http://schemas.openxmlformats.org/officeDocument/2006/relationships/chart" Target="../charts/char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chart" Target="../charts/chart2.xml"/><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notesSlide" Target="../notesSlides/notesSlide12.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4.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8.emf"/><Relationship Id="rId4" Type="http://schemas.openxmlformats.org/officeDocument/2006/relationships/notesSlide" Target="../notesSlides/notesSlide13.xml"/><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14.m4a"/><Relationship Id="rId1" Type="http://schemas.microsoft.com/office/2007/relationships/media" Target="../media/media14.m4a"/><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chart" Target="../charts/chart5.xml"/><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chart" Target="../charts/chart6.xml"/><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chart" Target="../charts/chart7.xml"/><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chart" Target="../charts/chart8.xml"/><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5.png"/><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Data" Target="../diagrams/data1.xml"/><Relationship Id="rId11" Type="http://schemas.openxmlformats.org/officeDocument/2006/relationships/image" Target="../media/image7.png"/><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notesSlide" Target="../notesSlides/notesSlide4.xml"/><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5.m4a"/><Relationship Id="rId7" Type="http://schemas.openxmlformats.org/officeDocument/2006/relationships/image" Target="../media/image10.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5.xml"/><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chart" Target="../charts/chart1.xml"/><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944078" y="1323731"/>
            <a:ext cx="7604040" cy="3251448"/>
          </a:xfrm>
          <a:prstGeom prst="rect">
            <a:avLst/>
          </a:prstGeom>
        </p:spPr>
        <p:txBody>
          <a:bodyPr vert="horz" lIns="91440" tIns="45720" rIns="91440" bIns="45720" rtlCol="0" anchor="t">
            <a:normAutofit lnSpcReduction="10000"/>
          </a:bodyPr>
          <a:lstStyle/>
          <a:p>
            <a:pPr marL="0" marR="0" lvl="0" indent="0" algn="ctr" fontAlgn="auto">
              <a:lnSpc>
                <a:spcPct val="90000"/>
              </a:lnSpc>
              <a:spcBef>
                <a:spcPct val="0"/>
              </a:spcBef>
              <a:spcAft>
                <a:spcPts val="600"/>
              </a:spcAft>
              <a:buClrTx/>
              <a:buSzTx/>
              <a:tabLst/>
              <a:defRPr/>
            </a:pPr>
            <a:endParaRPr lang="en-US" sz="4000" b="1" dirty="0">
              <a:latin typeface="+mj-lt"/>
              <a:ea typeface="+mj-ea"/>
              <a:cs typeface="+mj-cs"/>
            </a:endParaRPr>
          </a:p>
          <a:p>
            <a:pPr marL="0" marR="0" lvl="0" indent="0" algn="ctr" fontAlgn="auto">
              <a:lnSpc>
                <a:spcPct val="90000"/>
              </a:lnSpc>
              <a:spcBef>
                <a:spcPct val="0"/>
              </a:spcBef>
              <a:spcAft>
                <a:spcPts val="600"/>
              </a:spcAft>
              <a:buClrTx/>
              <a:buSzTx/>
              <a:tabLst/>
              <a:defRPr/>
            </a:pPr>
            <a:r>
              <a:rPr lang="en-US" altLang="zh-CN" sz="4700" b="1" dirty="0">
                <a:ln w="0"/>
                <a:latin typeface="Times New Roman" panose="02020603050405020304" pitchFamily="18" charset="0"/>
                <a:ea typeface="+mj-ea"/>
                <a:cs typeface="Times New Roman" panose="02020603050405020304" pitchFamily="18" charset="0"/>
              </a:rPr>
              <a:t>Athboy</a:t>
            </a:r>
            <a:r>
              <a:rPr lang="en-US" sz="4700" b="1" dirty="0">
                <a:ln w="0"/>
                <a:latin typeface="Times New Roman" panose="02020603050405020304" pitchFamily="18" charset="0"/>
                <a:ea typeface="+mj-ea"/>
                <a:cs typeface="Times New Roman" panose="02020603050405020304" pitchFamily="18" charset="0"/>
              </a:rPr>
              <a:t> SEC</a:t>
            </a:r>
          </a:p>
          <a:p>
            <a:pPr marL="0" marR="0" lvl="0" indent="0" algn="ctr" fontAlgn="auto">
              <a:lnSpc>
                <a:spcPct val="90000"/>
              </a:lnSpc>
              <a:spcBef>
                <a:spcPct val="0"/>
              </a:spcBef>
              <a:spcAft>
                <a:spcPts val="600"/>
              </a:spcAft>
              <a:buClrTx/>
              <a:buSzTx/>
              <a:tabLst/>
              <a:defRPr/>
            </a:pPr>
            <a:endParaRPr kumimoji="0" lang="en-US" sz="4700" b="1" i="0" u="none" strike="noStrike" normalizeH="0" baseline="0" noProof="0" dirty="0">
              <a:ln w="0"/>
              <a:uLnTx/>
              <a:uFillTx/>
              <a:latin typeface="Times New Roman" panose="02020603050405020304" pitchFamily="18" charset="0"/>
              <a:ea typeface="+mj-ea"/>
              <a:cs typeface="Times New Roman" panose="02020603050405020304" pitchFamily="18" charset="0"/>
            </a:endParaRPr>
          </a:p>
          <a:p>
            <a:pPr marL="0" marR="0" lvl="0" indent="0" algn="ctr" fontAlgn="auto">
              <a:lnSpc>
                <a:spcPct val="90000"/>
              </a:lnSpc>
              <a:spcBef>
                <a:spcPct val="0"/>
              </a:spcBef>
              <a:spcAft>
                <a:spcPts val="600"/>
              </a:spcAft>
              <a:buClrTx/>
              <a:buSzTx/>
              <a:tabLst/>
              <a:defRPr/>
            </a:pPr>
            <a:r>
              <a:rPr kumimoji="0" lang="en-US" sz="4700" b="1" i="0" u="none" strike="noStrike" normalizeH="0" baseline="0" noProof="0" dirty="0">
                <a:ln w="0"/>
                <a:uLnTx/>
                <a:uFillTx/>
                <a:latin typeface="Times New Roman" panose="02020603050405020304" pitchFamily="18" charset="0"/>
                <a:ea typeface="+mj-ea"/>
                <a:cs typeface="Times New Roman" panose="02020603050405020304" pitchFamily="18" charset="0"/>
              </a:rPr>
              <a:t>Energy Master Plan (EMP)</a:t>
            </a:r>
          </a:p>
          <a:p>
            <a:pPr marL="0" marR="0" lvl="0" indent="0" algn="ctr" fontAlgn="auto">
              <a:lnSpc>
                <a:spcPct val="90000"/>
              </a:lnSpc>
              <a:spcBef>
                <a:spcPct val="0"/>
              </a:spcBef>
              <a:spcAft>
                <a:spcPts val="600"/>
              </a:spcAft>
              <a:buClrTx/>
              <a:buSzTx/>
              <a:tabLst/>
              <a:defRPr/>
            </a:pPr>
            <a:r>
              <a:rPr lang="en-US" sz="2400" b="1" dirty="0">
                <a:ln w="0"/>
                <a:latin typeface="Times New Roman" panose="02020603050405020304" pitchFamily="18" charset="0"/>
                <a:ea typeface="+mj-ea"/>
                <a:cs typeface="Times New Roman" panose="02020603050405020304" pitchFamily="18" charset="0"/>
              </a:rPr>
              <a:t>23</a:t>
            </a:r>
            <a:r>
              <a:rPr lang="en-US" sz="2400" b="1" baseline="30000" dirty="0">
                <a:ln w="0"/>
                <a:latin typeface="Times New Roman" panose="02020603050405020304" pitchFamily="18" charset="0"/>
                <a:ea typeface="+mj-ea"/>
                <a:cs typeface="Times New Roman" panose="02020603050405020304" pitchFamily="18" charset="0"/>
              </a:rPr>
              <a:t>rd</a:t>
            </a:r>
            <a:r>
              <a:rPr lang="en-US" sz="2400" b="1" dirty="0">
                <a:ln w="0"/>
                <a:latin typeface="Times New Roman" panose="02020603050405020304" pitchFamily="18" charset="0"/>
                <a:ea typeface="+mj-ea"/>
                <a:cs typeface="Times New Roman" panose="02020603050405020304" pitchFamily="18" charset="0"/>
              </a:rPr>
              <a:t> November</a:t>
            </a:r>
            <a:r>
              <a:rPr kumimoji="0" lang="en-US" sz="2400" b="1" i="0" u="none" strike="noStrike" normalizeH="0" baseline="0" noProof="0" dirty="0">
                <a:ln w="0"/>
                <a:uLnTx/>
                <a:uFillTx/>
                <a:latin typeface="Times New Roman" panose="02020603050405020304" pitchFamily="18" charset="0"/>
                <a:ea typeface="+mj-ea"/>
                <a:cs typeface="Times New Roman" panose="02020603050405020304" pitchFamily="18" charset="0"/>
              </a:rPr>
              <a:t> 2024</a:t>
            </a:r>
          </a:p>
          <a:p>
            <a:pPr marL="0" marR="0" lvl="0" indent="0" algn="ctr" fontAlgn="auto">
              <a:lnSpc>
                <a:spcPct val="90000"/>
              </a:lnSpc>
              <a:spcBef>
                <a:spcPct val="0"/>
              </a:spcBef>
              <a:spcAft>
                <a:spcPts val="600"/>
              </a:spcAft>
              <a:buClrTx/>
              <a:buSzTx/>
              <a:tabLst/>
              <a:defRPr/>
            </a:pPr>
            <a:r>
              <a:rPr kumimoji="0" lang="en-US" sz="900" b="1" i="0" u="none" strike="noStrike" cap="none" spc="0" normalizeH="0" baseline="0" noProof="0" dirty="0">
                <a:ln>
                  <a:noFill/>
                </a:ln>
                <a:solidFill>
                  <a:schemeClr val="accent1"/>
                </a:solidFill>
                <a:effectLst/>
                <a:uLnTx/>
                <a:uFillTx/>
                <a:latin typeface="+mj-lt"/>
                <a:ea typeface="+mj-ea"/>
                <a:cs typeface="+mj-cs"/>
              </a:rPr>
              <a:t> </a:t>
            </a:r>
          </a:p>
          <a:p>
            <a:pPr marL="0" marR="0" lvl="0" indent="0" algn="ctr" fontAlgn="auto">
              <a:lnSpc>
                <a:spcPct val="90000"/>
              </a:lnSpc>
              <a:spcBef>
                <a:spcPct val="0"/>
              </a:spcBef>
              <a:spcAft>
                <a:spcPts val="600"/>
              </a:spcAft>
              <a:buClrTx/>
              <a:buSzTx/>
              <a:tabLst/>
              <a:defRPr/>
            </a:pPr>
            <a:endParaRPr kumimoji="0" lang="en-US" sz="900" b="1" i="0" u="none" strike="noStrike" cap="none" spc="0" normalizeH="0" baseline="0" noProof="0" dirty="0">
              <a:ln>
                <a:noFill/>
              </a:ln>
              <a:solidFill>
                <a:schemeClr val="accent1"/>
              </a:solidFill>
              <a:effectLst/>
              <a:uLnTx/>
              <a:uFillTx/>
              <a:latin typeface="+mj-lt"/>
              <a:ea typeface="+mj-ea"/>
              <a:cs typeface="+mj-cs"/>
            </a:endParaRPr>
          </a:p>
        </p:txBody>
      </p:sp>
      <p:sp>
        <p:nvSpPr>
          <p:cNvPr id="5" name="Title 1"/>
          <p:cNvSpPr txBox="1">
            <a:spLocks/>
          </p:cNvSpPr>
          <p:nvPr/>
        </p:nvSpPr>
        <p:spPr>
          <a:xfrm>
            <a:off x="165298" y="5157192"/>
            <a:ext cx="3929270" cy="3880773"/>
          </a:xfrm>
          <a:prstGeom prst="rect">
            <a:avLst/>
          </a:prstGeom>
        </p:spPr>
        <p:txBody>
          <a:bodyPr vert="horz" lIns="91440" tIns="45720" rIns="91440" bIns="45720" rtlCol="0">
            <a:normAutofit/>
          </a:bodyPr>
          <a:lstStyle/>
          <a:p>
            <a:pPr marL="0" marR="0" lvl="0" indent="0" fontAlgn="auto">
              <a:spcBef>
                <a:spcPts val="1000"/>
              </a:spcBef>
              <a:buClr>
                <a:schemeClr val="accent1"/>
              </a:buClr>
              <a:buSzPct val="80000"/>
              <a:buFont typeface="Wingdings 3" charset="2"/>
              <a:buChar char=""/>
              <a:tabLst/>
              <a:defRPr/>
            </a:pPr>
            <a:r>
              <a:rPr lang="en-US" sz="2000" b="1" noProof="0" dirty="0">
                <a:latin typeface="Times New Roman" panose="02020603050405020304" pitchFamily="18" charset="0"/>
                <a:cs typeface="Times New Roman" panose="02020603050405020304" pitchFamily="18" charset="0"/>
              </a:rPr>
              <a:t> Michael Hanratty, Keer Xu &amp; Jose Ramirez</a:t>
            </a:r>
          </a:p>
          <a:p>
            <a:pPr>
              <a:spcBef>
                <a:spcPts val="1000"/>
              </a:spcBef>
              <a:buClr>
                <a:schemeClr val="accent1"/>
              </a:buClr>
              <a:buSzPct val="80000"/>
              <a:buFont typeface="Wingdings 3" charset="2"/>
              <a:buChar char=""/>
              <a:defRPr/>
            </a:pPr>
            <a:r>
              <a:rPr kumimoji="0" lang="en-US" sz="2000" b="1" i="0" u="none" strike="noStrike" cap="none" spc="0" normalizeH="0" baseline="0" dirty="0">
                <a:ln>
                  <a:noFill/>
                </a:ln>
                <a:effectLst/>
                <a:uLnTx/>
                <a:uFillTx/>
                <a:latin typeface="Times New Roman" panose="02020603050405020304" pitchFamily="18" charset="0"/>
                <a:cs typeface="Times New Roman" panose="02020603050405020304" pitchFamily="18" charset="0"/>
              </a:rPr>
              <a:t> IHER Energy Services</a:t>
            </a:r>
            <a:r>
              <a:rPr kumimoji="0" lang="en-US" sz="2000" b="1" i="0" u="none" strike="noStrike" cap="none" spc="0" normalizeH="0" dirty="0">
                <a:ln>
                  <a:noFill/>
                </a:ln>
                <a:effectLst/>
                <a:uLnTx/>
                <a:uFillTx/>
                <a:latin typeface="Times New Roman" panose="02020603050405020304" pitchFamily="18" charset="0"/>
                <a:cs typeface="Times New Roman" panose="02020603050405020304" pitchFamily="18" charset="0"/>
              </a:rPr>
              <a:t> Ltd.</a:t>
            </a:r>
            <a:r>
              <a:rPr lang="en-US" sz="2000" b="1" dirty="0">
                <a:latin typeface="Times New Roman" panose="02020603050405020304" pitchFamily="18" charset="0"/>
                <a:cs typeface="Times New Roman" panose="02020603050405020304" pitchFamily="18" charset="0"/>
              </a:rPr>
              <a:t> </a:t>
            </a:r>
          </a:p>
          <a:p>
            <a:pPr>
              <a:spcBef>
                <a:spcPts val="1000"/>
              </a:spcBef>
              <a:buClr>
                <a:schemeClr val="accent1"/>
              </a:buClr>
              <a:buSzPct val="80000"/>
              <a:buFont typeface="Wingdings 3" charset="2"/>
              <a:buChar char=""/>
              <a:defRPr/>
            </a:pPr>
            <a:r>
              <a:rPr lang="en-US" sz="2000" b="1" i="1" dirty="0">
                <a:latin typeface="Times New Roman" panose="02020603050405020304" pitchFamily="18" charset="0"/>
                <a:cs typeface="Times New Roman" panose="02020603050405020304" pitchFamily="18" charset="0"/>
              </a:rPr>
              <a:t> michael@iher.ie</a:t>
            </a:r>
            <a:endParaRPr lang="en-US" sz="2000" b="1" i="1" noProof="0" dirty="0">
              <a:latin typeface="Times New Roman" panose="02020603050405020304" pitchFamily="18" charset="0"/>
              <a:cs typeface="Times New Roman" panose="02020603050405020304" pitchFamily="18" charset="0"/>
            </a:endParaRPr>
          </a:p>
          <a:p>
            <a:pPr marL="0" marR="0" lvl="0" indent="0" fontAlgn="auto">
              <a:spcBef>
                <a:spcPts val="1000"/>
              </a:spcBef>
              <a:buClr>
                <a:schemeClr val="accent1"/>
              </a:buClr>
              <a:buSzPct val="80000"/>
              <a:buFont typeface="Wingdings 3" charset="2"/>
              <a:buChar char=""/>
              <a:tabLst/>
              <a:defRPr/>
            </a:pPr>
            <a:endParaRPr kumimoji="0" lang="en-US" b="0" i="0" u="none" strike="noStrike" cap="none" spc="0" normalizeH="0" baseline="0" noProof="0" dirty="0">
              <a:ln>
                <a:noFill/>
              </a:ln>
              <a:solidFill>
                <a:schemeClr val="tx1">
                  <a:lumMod val="75000"/>
                  <a:lumOff val="25000"/>
                </a:schemeClr>
              </a:solidFill>
              <a:effectLst/>
              <a:uLnTx/>
              <a:uFillTx/>
            </a:endParaRPr>
          </a:p>
        </p:txBody>
      </p:sp>
      <p:sp>
        <p:nvSpPr>
          <p:cNvPr id="8" name="Slide Number Placeholder 7">
            <a:extLst>
              <a:ext uri="{FF2B5EF4-FFF2-40B4-BE49-F238E27FC236}">
                <a16:creationId xmlns:a16="http://schemas.microsoft.com/office/drawing/2014/main" id="{7FA429CD-E3D1-D618-ACF9-122DD729D00D}"/>
              </a:ext>
            </a:extLst>
          </p:cNvPr>
          <p:cNvSpPr>
            <a:spLocks noGrp="1"/>
          </p:cNvSpPr>
          <p:nvPr>
            <p:ph type="sldNum" sz="quarter" idx="12"/>
          </p:nvPr>
        </p:nvSpPr>
        <p:spPr/>
        <p:txBody>
          <a:bodyPr/>
          <a:lstStyle/>
          <a:p>
            <a:fld id="{1590EA29-68EA-4276-83FF-457BD13FAEDB}" type="slidenum">
              <a:rPr lang="en-IE" smtClean="0"/>
              <a:pPr/>
              <a:t>1</a:t>
            </a:fld>
            <a:endParaRPr lang="en-IE" dirty="0"/>
          </a:p>
        </p:txBody>
      </p:sp>
      <p:pic>
        <p:nvPicPr>
          <p:cNvPr id="7" name="Picture 6">
            <a:extLst>
              <a:ext uri="{FF2B5EF4-FFF2-40B4-BE49-F238E27FC236}">
                <a16:creationId xmlns:a16="http://schemas.microsoft.com/office/drawing/2014/main" id="{E0847C3B-55A0-4C05-A83F-B5368818FBB5}"/>
              </a:ext>
            </a:extLst>
          </p:cNvPr>
          <p:cNvPicPr>
            <a:picLocks noChangeAspect="1"/>
          </p:cNvPicPr>
          <p:nvPr/>
        </p:nvPicPr>
        <p:blipFill rotWithShape="1">
          <a:blip r:embed="rId5"/>
          <a:srcRect t="1045" b="6929"/>
          <a:stretch/>
        </p:blipFill>
        <p:spPr>
          <a:xfrm>
            <a:off x="5762724" y="5794637"/>
            <a:ext cx="3215978" cy="1050533"/>
          </a:xfrm>
          <a:prstGeom prst="rect">
            <a:avLst/>
          </a:prstGeom>
        </p:spPr>
      </p:pic>
      <p:pic>
        <p:nvPicPr>
          <p:cNvPr id="12" name="Picture 11">
            <a:extLst>
              <a:ext uri="{FF2B5EF4-FFF2-40B4-BE49-F238E27FC236}">
                <a16:creationId xmlns:a16="http://schemas.microsoft.com/office/drawing/2014/main" id="{22B05A87-1654-6B86-4DA0-3C584343C91C}"/>
              </a:ext>
            </a:extLst>
          </p:cNvPr>
          <p:cNvPicPr>
            <a:picLocks noChangeAspect="1"/>
          </p:cNvPicPr>
          <p:nvPr/>
        </p:nvPicPr>
        <p:blipFill>
          <a:blip r:embed="rId6"/>
          <a:stretch>
            <a:fillRect/>
          </a:stretch>
        </p:blipFill>
        <p:spPr>
          <a:xfrm>
            <a:off x="582268" y="228194"/>
            <a:ext cx="2261539" cy="1600864"/>
          </a:xfrm>
          <a:prstGeom prst="rect">
            <a:avLst/>
          </a:prstGeom>
        </p:spPr>
      </p:pic>
      <p:pic>
        <p:nvPicPr>
          <p:cNvPr id="15" name="Video 14">
            <a:hlinkClick r:id="" action="ppaction://media"/>
            <a:extLst>
              <a:ext uri="{FF2B5EF4-FFF2-40B4-BE49-F238E27FC236}">
                <a16:creationId xmlns:a16="http://schemas.microsoft.com/office/drawing/2014/main" id="{D607322C-D042-1637-BCB5-64022A7DDA3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4189"/>
    </mc:Choice>
    <mc:Fallback xmlns="">
      <p:transition spd="slow" advTm="44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1C246D-81AD-AF46-1169-C74CC32D0C53}"/>
              </a:ext>
            </a:extLst>
          </p:cNvPr>
          <p:cNvSpPr txBox="1">
            <a:spLocks/>
          </p:cNvSpPr>
          <p:nvPr/>
        </p:nvSpPr>
        <p:spPr>
          <a:xfrm>
            <a:off x="0" y="3919"/>
            <a:ext cx="9144000" cy="692696"/>
          </a:xfrm>
          <a:prstGeom prst="rect">
            <a:avLst/>
          </a:prstGeom>
          <a:solidFill>
            <a:srgbClr val="5B9BD5"/>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IE" sz="3200" b="1" dirty="0">
                <a:latin typeface="Times New Roman" panose="02020603050405020304" pitchFamily="18" charset="0"/>
                <a:cs typeface="Times New Roman" panose="02020603050405020304" pitchFamily="18" charset="0"/>
              </a:rPr>
              <a:t>Commercial / Public Buildings Baseline Results</a:t>
            </a:r>
          </a:p>
        </p:txBody>
      </p:sp>
      <p:grpSp>
        <p:nvGrpSpPr>
          <p:cNvPr id="53" name="Group 52">
            <a:extLst>
              <a:ext uri="{FF2B5EF4-FFF2-40B4-BE49-F238E27FC236}">
                <a16:creationId xmlns:a16="http://schemas.microsoft.com/office/drawing/2014/main" id="{8B118B6D-6895-FF96-3D70-F202196C0B37}"/>
              </a:ext>
            </a:extLst>
          </p:cNvPr>
          <p:cNvGrpSpPr/>
          <p:nvPr/>
        </p:nvGrpSpPr>
        <p:grpSpPr>
          <a:xfrm>
            <a:off x="248017" y="1442964"/>
            <a:ext cx="8611023" cy="5010372"/>
            <a:chOff x="205173" y="892368"/>
            <a:chExt cx="8447246" cy="5363919"/>
          </a:xfrm>
        </p:grpSpPr>
        <p:grpSp>
          <p:nvGrpSpPr>
            <p:cNvPr id="6" name="Google Shape;3870;p87">
              <a:extLst>
                <a:ext uri="{FF2B5EF4-FFF2-40B4-BE49-F238E27FC236}">
                  <a16:creationId xmlns:a16="http://schemas.microsoft.com/office/drawing/2014/main" id="{EBBE4486-B8CE-4794-BD3D-0620D5506BE3}"/>
                </a:ext>
              </a:extLst>
            </p:cNvPr>
            <p:cNvGrpSpPr/>
            <p:nvPr/>
          </p:nvGrpSpPr>
          <p:grpSpPr>
            <a:xfrm rot="16200000">
              <a:off x="1769221" y="-626910"/>
              <a:ext cx="5319149" cy="8447246"/>
              <a:chOff x="2228585" y="2387683"/>
              <a:chExt cx="992623" cy="1073629"/>
            </a:xfrm>
          </p:grpSpPr>
          <p:sp>
            <p:nvSpPr>
              <p:cNvPr id="13" name="Google Shape;3876;p87">
                <a:extLst>
                  <a:ext uri="{FF2B5EF4-FFF2-40B4-BE49-F238E27FC236}">
                    <a16:creationId xmlns:a16="http://schemas.microsoft.com/office/drawing/2014/main" id="{C6128880-1818-C241-2DF9-98134B23BABD}"/>
                  </a:ext>
                </a:extLst>
              </p:cNvPr>
              <p:cNvSpPr/>
              <p:nvPr/>
            </p:nvSpPr>
            <p:spPr>
              <a:xfrm>
                <a:off x="2571684" y="3141590"/>
                <a:ext cx="307215" cy="319722"/>
              </a:xfrm>
              <a:custGeom>
                <a:avLst/>
                <a:gdLst/>
                <a:ahLst/>
                <a:cxnLst/>
                <a:rect l="l" t="t" r="r" b="b"/>
                <a:pathLst>
                  <a:path w="49277" h="39988" extrusionOk="0">
                    <a:moveTo>
                      <a:pt x="7996" y="0"/>
                    </a:moveTo>
                    <a:cubicBezTo>
                      <a:pt x="3580" y="0"/>
                      <a:pt x="0" y="3579"/>
                      <a:pt x="0" y="7995"/>
                    </a:cubicBezTo>
                    <a:lnTo>
                      <a:pt x="0" y="31993"/>
                    </a:lnTo>
                    <a:cubicBezTo>
                      <a:pt x="0" y="36409"/>
                      <a:pt x="3580" y="39988"/>
                      <a:pt x="7996" y="39988"/>
                    </a:cubicBezTo>
                    <a:lnTo>
                      <a:pt x="41280" y="39988"/>
                    </a:lnTo>
                    <a:cubicBezTo>
                      <a:pt x="45697" y="39988"/>
                      <a:pt x="49277" y="36409"/>
                      <a:pt x="49277" y="31993"/>
                    </a:cubicBezTo>
                    <a:lnTo>
                      <a:pt x="49277" y="7995"/>
                    </a:lnTo>
                    <a:cubicBezTo>
                      <a:pt x="49277" y="3579"/>
                      <a:pt x="45697" y="0"/>
                      <a:pt x="41280" y="0"/>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4" name="Google Shape;3877;p87">
                <a:extLst>
                  <a:ext uri="{FF2B5EF4-FFF2-40B4-BE49-F238E27FC236}">
                    <a16:creationId xmlns:a16="http://schemas.microsoft.com/office/drawing/2014/main" id="{A6F851F7-BB3E-B2E7-1FA2-24DB04CE87AB}"/>
                  </a:ext>
                </a:extLst>
              </p:cNvPr>
              <p:cNvSpPr/>
              <p:nvPr/>
            </p:nvSpPr>
            <p:spPr>
              <a:xfrm>
                <a:off x="2915138" y="3141590"/>
                <a:ext cx="306070" cy="319722"/>
              </a:xfrm>
              <a:custGeom>
                <a:avLst/>
                <a:gdLst/>
                <a:ahLst/>
                <a:cxnLst/>
                <a:rect l="l" t="t" r="r" b="b"/>
                <a:pathLst>
                  <a:path w="49279" h="39988" extrusionOk="0">
                    <a:moveTo>
                      <a:pt x="7995" y="0"/>
                    </a:moveTo>
                    <a:cubicBezTo>
                      <a:pt x="3580" y="0"/>
                      <a:pt x="0" y="3579"/>
                      <a:pt x="0" y="7995"/>
                    </a:cubicBezTo>
                    <a:lnTo>
                      <a:pt x="0" y="31993"/>
                    </a:lnTo>
                    <a:cubicBezTo>
                      <a:pt x="0" y="36409"/>
                      <a:pt x="3580" y="39988"/>
                      <a:pt x="7995" y="39988"/>
                    </a:cubicBezTo>
                    <a:lnTo>
                      <a:pt x="41282" y="39988"/>
                    </a:lnTo>
                    <a:cubicBezTo>
                      <a:pt x="45698" y="39988"/>
                      <a:pt x="49278" y="36409"/>
                      <a:pt x="49278" y="31993"/>
                    </a:cubicBezTo>
                    <a:lnTo>
                      <a:pt x="49278" y="7995"/>
                    </a:lnTo>
                    <a:cubicBezTo>
                      <a:pt x="49278" y="3579"/>
                      <a:pt x="45698" y="0"/>
                      <a:pt x="41282" y="0"/>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5" name="Google Shape;3878;p87">
                <a:extLst>
                  <a:ext uri="{FF2B5EF4-FFF2-40B4-BE49-F238E27FC236}">
                    <a16:creationId xmlns:a16="http://schemas.microsoft.com/office/drawing/2014/main" id="{A6CBB396-28C4-B037-3EF5-C5759F6224CB}"/>
                  </a:ext>
                </a:extLst>
              </p:cNvPr>
              <p:cNvSpPr/>
              <p:nvPr/>
            </p:nvSpPr>
            <p:spPr>
              <a:xfrm>
                <a:off x="2228585" y="3143053"/>
                <a:ext cx="310612" cy="318259"/>
              </a:xfrm>
              <a:custGeom>
                <a:avLst/>
                <a:gdLst/>
                <a:ahLst/>
                <a:cxnLst/>
                <a:rect l="l" t="t" r="r" b="b"/>
                <a:pathLst>
                  <a:path w="49279" h="39988" extrusionOk="0">
                    <a:moveTo>
                      <a:pt x="7997" y="0"/>
                    </a:moveTo>
                    <a:cubicBezTo>
                      <a:pt x="3580" y="0"/>
                      <a:pt x="0" y="3579"/>
                      <a:pt x="0" y="7995"/>
                    </a:cubicBezTo>
                    <a:lnTo>
                      <a:pt x="0" y="31993"/>
                    </a:lnTo>
                    <a:cubicBezTo>
                      <a:pt x="0" y="36409"/>
                      <a:pt x="3580" y="39988"/>
                      <a:pt x="7997" y="39988"/>
                    </a:cubicBezTo>
                    <a:lnTo>
                      <a:pt x="41282" y="39988"/>
                    </a:lnTo>
                    <a:cubicBezTo>
                      <a:pt x="45697" y="39988"/>
                      <a:pt x="49277" y="36409"/>
                      <a:pt x="49277" y="31993"/>
                    </a:cubicBezTo>
                    <a:lnTo>
                      <a:pt x="49277" y="7995"/>
                    </a:lnTo>
                    <a:cubicBezTo>
                      <a:pt x="49278" y="3579"/>
                      <a:pt x="45697" y="0"/>
                      <a:pt x="41282" y="0"/>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6" name="Google Shape;3889;p87">
                <a:extLst>
                  <a:ext uri="{FF2B5EF4-FFF2-40B4-BE49-F238E27FC236}">
                    <a16:creationId xmlns:a16="http://schemas.microsoft.com/office/drawing/2014/main" id="{01007A8E-3834-2AF9-B01C-D437EDABE7E7}"/>
                  </a:ext>
                </a:extLst>
              </p:cNvPr>
              <p:cNvSpPr/>
              <p:nvPr/>
            </p:nvSpPr>
            <p:spPr>
              <a:xfrm rot="5400000">
                <a:off x="2835488" y="2342269"/>
                <a:ext cx="319722" cy="410550"/>
              </a:xfrm>
              <a:custGeom>
                <a:avLst/>
                <a:gdLst/>
                <a:ahLst/>
                <a:cxnLst/>
                <a:rect l="l" t="t" r="r" b="b"/>
                <a:pathLst>
                  <a:path w="49279" h="39990" extrusionOk="0">
                    <a:moveTo>
                      <a:pt x="7995" y="1"/>
                    </a:moveTo>
                    <a:cubicBezTo>
                      <a:pt x="3580" y="1"/>
                      <a:pt x="0" y="3580"/>
                      <a:pt x="0" y="7995"/>
                    </a:cubicBezTo>
                    <a:lnTo>
                      <a:pt x="0" y="31993"/>
                    </a:lnTo>
                    <a:cubicBezTo>
                      <a:pt x="0" y="36409"/>
                      <a:pt x="3580" y="39989"/>
                      <a:pt x="7995" y="39989"/>
                    </a:cubicBezTo>
                    <a:lnTo>
                      <a:pt x="41282" y="39989"/>
                    </a:lnTo>
                    <a:cubicBezTo>
                      <a:pt x="45698" y="39989"/>
                      <a:pt x="49278" y="36409"/>
                      <a:pt x="49278" y="31993"/>
                    </a:cubicBezTo>
                    <a:lnTo>
                      <a:pt x="49278" y="7995"/>
                    </a:lnTo>
                    <a:cubicBezTo>
                      <a:pt x="49278" y="3580"/>
                      <a:pt x="45698" y="1"/>
                      <a:pt x="41282" y="1"/>
                    </a:cubicBezTo>
                    <a:close/>
                  </a:path>
                </a:pathLst>
              </a:custGeom>
              <a:noFill/>
              <a:ln w="19050">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7" name="Google Shape;3890;p87">
                <a:extLst>
                  <a:ext uri="{FF2B5EF4-FFF2-40B4-BE49-F238E27FC236}">
                    <a16:creationId xmlns:a16="http://schemas.microsoft.com/office/drawing/2014/main" id="{61D6EC0A-49C9-B138-23A2-32C4FDA0C7EF}"/>
                  </a:ext>
                </a:extLst>
              </p:cNvPr>
              <p:cNvSpPr/>
              <p:nvPr/>
            </p:nvSpPr>
            <p:spPr>
              <a:xfrm rot="5400000">
                <a:off x="2398180" y="2401855"/>
                <a:ext cx="319722" cy="307216"/>
              </a:xfrm>
              <a:custGeom>
                <a:avLst/>
                <a:gdLst/>
                <a:ahLst/>
                <a:cxnLst/>
                <a:rect l="l" t="t" r="r" b="b"/>
                <a:pathLst>
                  <a:path w="49279" h="39990" extrusionOk="0">
                    <a:moveTo>
                      <a:pt x="7997" y="1"/>
                    </a:moveTo>
                    <a:cubicBezTo>
                      <a:pt x="3580" y="1"/>
                      <a:pt x="0" y="3580"/>
                      <a:pt x="0" y="7995"/>
                    </a:cubicBezTo>
                    <a:lnTo>
                      <a:pt x="0" y="31993"/>
                    </a:lnTo>
                    <a:cubicBezTo>
                      <a:pt x="0" y="36409"/>
                      <a:pt x="3580" y="39989"/>
                      <a:pt x="7997" y="39989"/>
                    </a:cubicBezTo>
                    <a:lnTo>
                      <a:pt x="41282" y="39989"/>
                    </a:lnTo>
                    <a:cubicBezTo>
                      <a:pt x="45697" y="39989"/>
                      <a:pt x="49277" y="36409"/>
                      <a:pt x="49277" y="31993"/>
                    </a:cubicBezTo>
                    <a:lnTo>
                      <a:pt x="49277" y="7995"/>
                    </a:lnTo>
                    <a:cubicBezTo>
                      <a:pt x="49278" y="3580"/>
                      <a:pt x="45697" y="1"/>
                      <a:pt x="41282" y="1"/>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b="1" dirty="0">
                  <a:latin typeface="Times New Roman" panose="02020603050405020304" pitchFamily="18" charset="0"/>
                  <a:cs typeface="Times New Roman" panose="02020603050405020304" pitchFamily="18" charset="0"/>
                </a:endParaRPr>
              </a:p>
            </p:txBody>
          </p:sp>
        </p:grpSp>
        <p:sp>
          <p:nvSpPr>
            <p:cNvPr id="42" name="TextBox 41">
              <a:extLst>
                <a:ext uri="{FF2B5EF4-FFF2-40B4-BE49-F238E27FC236}">
                  <a16:creationId xmlns:a16="http://schemas.microsoft.com/office/drawing/2014/main" id="{AFF041F5-9EEA-FD85-131D-4BDEF1D4BD89}"/>
                </a:ext>
              </a:extLst>
            </p:cNvPr>
            <p:cNvSpPr txBox="1"/>
            <p:nvPr/>
          </p:nvSpPr>
          <p:spPr>
            <a:xfrm>
              <a:off x="373230" y="892368"/>
              <a:ext cx="2347495" cy="2273510"/>
            </a:xfrm>
            <a:prstGeom prst="rect">
              <a:avLst/>
            </a:prstGeom>
            <a:noFill/>
          </p:spPr>
          <p:txBody>
            <a:bodyPr wrap="square">
              <a:spAutoFit/>
            </a:bodyPr>
            <a:lstStyle/>
            <a:p>
              <a:endParaRPr lang="en-IE" sz="1800" dirty="0">
                <a:effectLst/>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66</a:t>
              </a:r>
              <a:r>
                <a:rPr lang="en-IE" sz="1800" dirty="0">
                  <a:effectLst/>
                  <a:latin typeface="Times New Roman" panose="02020603050405020304" pitchFamily="18" charset="0"/>
                  <a:cs typeface="Times New Roman" panose="02020603050405020304" pitchFamily="18" charset="0"/>
                </a:rPr>
                <a:t> Small businesses</a:t>
              </a:r>
            </a:p>
            <a:p>
              <a:r>
                <a:rPr lang="en-IE" dirty="0">
                  <a:latin typeface="Times New Roman" panose="02020603050405020304" pitchFamily="18" charset="0"/>
                  <a:cs typeface="Times New Roman" panose="02020603050405020304" pitchFamily="18" charset="0"/>
                </a:rPr>
                <a:t>4</a:t>
              </a:r>
              <a:r>
                <a:rPr lang="en-IE" sz="1800" dirty="0">
                  <a:effectLst/>
                  <a:latin typeface="Times New Roman" panose="02020603050405020304" pitchFamily="18" charset="0"/>
                  <a:cs typeface="Times New Roman" panose="02020603050405020304" pitchFamily="18" charset="0"/>
                </a:rPr>
                <a:t> Medium businesses</a:t>
              </a:r>
            </a:p>
            <a:p>
              <a:r>
                <a:rPr lang="en-IE" dirty="0">
                  <a:latin typeface="Times New Roman" panose="02020603050405020304" pitchFamily="18" charset="0"/>
                  <a:ea typeface="Calibri" panose="020F0502020204030204" pitchFamily="34" charset="0"/>
                  <a:cs typeface="Times New Roman" panose="02020603050405020304" pitchFamily="18" charset="0"/>
                </a:rPr>
                <a:t>3 energy audits of business premises</a:t>
              </a:r>
              <a:r>
                <a:rPr lang="en-IE"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IE" sz="1400" dirty="0">
                  <a:effectLst/>
                  <a:latin typeface="Times New Roman" panose="02020603050405020304" pitchFamily="18" charset="0"/>
                  <a:ea typeface="Calibri" panose="020F0502020204030204" pitchFamily="34" charset="0"/>
                  <a:cs typeface="Times New Roman" panose="02020603050405020304" pitchFamily="18" charset="0"/>
                </a:rPr>
                <a:t>(Ecological Building Systems,</a:t>
              </a:r>
            </a:p>
            <a:p>
              <a:r>
                <a:rPr lang="en-IE" sz="1400" dirty="0">
                  <a:latin typeface="Times New Roman" panose="02020603050405020304" pitchFamily="18" charset="0"/>
                  <a:ea typeface="Calibri" panose="020F0502020204030204" pitchFamily="34" charset="0"/>
                  <a:cs typeface="Times New Roman" panose="02020603050405020304" pitchFamily="18" charset="0"/>
                </a:rPr>
                <a:t>Darnley Lodge,</a:t>
              </a:r>
            </a:p>
            <a:p>
              <a:r>
                <a:rPr lang="en-IE" sz="1400" dirty="0">
                  <a:effectLst/>
                  <a:latin typeface="Times New Roman" panose="02020603050405020304" pitchFamily="18" charset="0"/>
                  <a:ea typeface="Calibri" panose="020F0502020204030204" pitchFamily="34" charset="0"/>
                  <a:cs typeface="Times New Roman" panose="02020603050405020304" pitchFamily="18" charset="0"/>
                </a:rPr>
                <a:t>Athboy EMTB)</a:t>
              </a:r>
            </a:p>
          </p:txBody>
        </p:sp>
        <p:sp>
          <p:nvSpPr>
            <p:cNvPr id="44" name="TextBox 43">
              <a:extLst>
                <a:ext uri="{FF2B5EF4-FFF2-40B4-BE49-F238E27FC236}">
                  <a16:creationId xmlns:a16="http://schemas.microsoft.com/office/drawing/2014/main" id="{A6F3026D-9016-85EC-8BB0-A4C2B10BBDDC}"/>
                </a:ext>
              </a:extLst>
            </p:cNvPr>
            <p:cNvSpPr txBox="1"/>
            <p:nvPr/>
          </p:nvSpPr>
          <p:spPr>
            <a:xfrm>
              <a:off x="430768" y="3930941"/>
              <a:ext cx="2347553" cy="988483"/>
            </a:xfrm>
            <a:prstGeom prst="rect">
              <a:avLst/>
            </a:prstGeom>
            <a:noFill/>
          </p:spPr>
          <p:txBody>
            <a:bodyPr wrap="square">
              <a:spAutoFit/>
            </a:bodyPr>
            <a:lstStyle/>
            <a:p>
              <a:r>
                <a:rPr lang="en-IE" sz="1800" dirty="0">
                  <a:effectLst/>
                  <a:latin typeface="Times New Roman" panose="02020603050405020304" pitchFamily="18" charset="0"/>
                  <a:cs typeface="Times New Roman" panose="02020603050405020304" pitchFamily="18" charset="0"/>
                </a:rPr>
                <a:t>Energy bills from audits &amp; SEAI annual estimates</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482B3C7B-2618-AF19-58BF-001F029A8AB9}"/>
                </a:ext>
              </a:extLst>
            </p:cNvPr>
            <p:cNvSpPr txBox="1"/>
            <p:nvPr/>
          </p:nvSpPr>
          <p:spPr>
            <a:xfrm>
              <a:off x="6293670" y="1079921"/>
              <a:ext cx="2179638" cy="1285028"/>
            </a:xfrm>
            <a:prstGeom prst="rect">
              <a:avLst/>
            </a:prstGeom>
            <a:noFill/>
          </p:spPr>
          <p:txBody>
            <a:bodyPr wrap="square">
              <a:spAutoFit/>
            </a:bodyPr>
            <a:lstStyle/>
            <a:p>
              <a:r>
                <a:rPr lang="en-IE" sz="1800" b="1" dirty="0">
                  <a:effectLst/>
                  <a:latin typeface="Times New Roman" panose="02020603050405020304" pitchFamily="18" charset="0"/>
                  <a:cs typeface="Times New Roman" panose="02020603050405020304" pitchFamily="18" charset="0"/>
                </a:rPr>
                <a:t>Total Primary Energy</a:t>
              </a:r>
              <a:endParaRPr lang="en-GB" b="1" dirty="0">
                <a:latin typeface="Times New Roman" panose="02020603050405020304" pitchFamily="18" charset="0"/>
                <a:cs typeface="Times New Roman" panose="02020603050405020304" pitchFamily="18" charset="0"/>
              </a:endParaRPr>
            </a:p>
            <a:p>
              <a:endParaRPr lang="en-IE" sz="1800" dirty="0">
                <a:effectLst/>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82</a:t>
              </a:r>
              <a:r>
                <a:rPr lang="en-IE" sz="1800" dirty="0">
                  <a:effectLst/>
                  <a:latin typeface="Times New Roman" panose="02020603050405020304" pitchFamily="18" charset="0"/>
                  <a:cs typeface="Times New Roman" panose="02020603050405020304" pitchFamily="18" charset="0"/>
                </a:rPr>
                <a:t>,</a:t>
              </a:r>
              <a:r>
                <a:rPr lang="en-IE" dirty="0">
                  <a:latin typeface="Times New Roman" panose="02020603050405020304" pitchFamily="18" charset="0"/>
                  <a:cs typeface="Times New Roman" panose="02020603050405020304" pitchFamily="18" charset="0"/>
                </a:rPr>
                <a:t>166</a:t>
              </a:r>
              <a:r>
                <a:rPr lang="en-IE" sz="1800" dirty="0">
                  <a:effectLst/>
                  <a:latin typeface="Times New Roman" panose="02020603050405020304" pitchFamily="18" charset="0"/>
                  <a:cs typeface="Times New Roman" panose="02020603050405020304" pitchFamily="18" charset="0"/>
                </a:rPr>
                <a:t>,000 kWh </a:t>
              </a:r>
            </a:p>
          </p:txBody>
        </p:sp>
        <p:sp>
          <p:nvSpPr>
            <p:cNvPr id="50" name="TextBox 49">
              <a:extLst>
                <a:ext uri="{FF2B5EF4-FFF2-40B4-BE49-F238E27FC236}">
                  <a16:creationId xmlns:a16="http://schemas.microsoft.com/office/drawing/2014/main" id="{C29FE3FB-A888-70C3-12D8-6E4D5072FD52}"/>
                </a:ext>
              </a:extLst>
            </p:cNvPr>
            <p:cNvSpPr txBox="1"/>
            <p:nvPr/>
          </p:nvSpPr>
          <p:spPr>
            <a:xfrm>
              <a:off x="6271485" y="4749773"/>
              <a:ext cx="1897244" cy="1231897"/>
            </a:xfrm>
            <a:prstGeom prst="rect">
              <a:avLst/>
            </a:prstGeom>
            <a:noFill/>
          </p:spPr>
          <p:txBody>
            <a:bodyPr wrap="square">
              <a:spAutoFit/>
            </a:bodyPr>
            <a:lstStyle/>
            <a:p>
              <a:pPr>
                <a:lnSpc>
                  <a:spcPct val="115000"/>
                </a:lnSpc>
                <a:spcAft>
                  <a:spcPts val="1000"/>
                </a:spcAft>
              </a:pPr>
              <a:r>
                <a:rPr lang="en-IE" sz="1800" b="1" dirty="0">
                  <a:effectLst/>
                  <a:latin typeface="Times New Roman" panose="02020603050405020304" pitchFamily="18" charset="0"/>
                  <a:cs typeface="Times New Roman" panose="02020603050405020304" pitchFamily="18" charset="0"/>
                </a:rPr>
                <a:t>Annual Business Energy Costs</a:t>
              </a:r>
            </a:p>
            <a:p>
              <a:pPr>
                <a:lnSpc>
                  <a:spcPct val="115000"/>
                </a:lnSpc>
                <a:spcAft>
                  <a:spcPts val="1000"/>
                </a:spcAft>
              </a:pPr>
              <a:r>
                <a:rPr lang="en-IE" sz="1800" dirty="0">
                  <a:effectLst/>
                  <a:latin typeface="Times New Roman" panose="02020603050405020304" pitchFamily="18" charset="0"/>
                  <a:cs typeface="Times New Roman" panose="02020603050405020304" pitchFamily="18" charset="0"/>
                </a:rPr>
                <a:t>€ 2,150,000</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2" name="TextBox 51">
              <a:extLst>
                <a:ext uri="{FF2B5EF4-FFF2-40B4-BE49-F238E27FC236}">
                  <a16:creationId xmlns:a16="http://schemas.microsoft.com/office/drawing/2014/main" id="{3A9DAF5A-29AD-A97D-17CC-38BFA8822191}"/>
                </a:ext>
              </a:extLst>
            </p:cNvPr>
            <p:cNvSpPr txBox="1"/>
            <p:nvPr/>
          </p:nvSpPr>
          <p:spPr>
            <a:xfrm>
              <a:off x="6322996" y="3074975"/>
              <a:ext cx="1841402" cy="822500"/>
            </a:xfrm>
            <a:prstGeom prst="rect">
              <a:avLst/>
            </a:prstGeom>
            <a:noFill/>
          </p:spPr>
          <p:txBody>
            <a:bodyPr wrap="square">
              <a:spAutoFit/>
            </a:bodyPr>
            <a:lstStyle/>
            <a:p>
              <a:pPr>
                <a:lnSpc>
                  <a:spcPct val="107000"/>
                </a:lnSpc>
                <a:spcAft>
                  <a:spcPts val="800"/>
                </a:spcAft>
              </a:pPr>
              <a:r>
                <a:rPr lang="en-GB" sz="1800" b="1"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CO</a:t>
              </a:r>
              <a:r>
                <a:rPr lang="en-GB" sz="1800" b="1" kern="1200" baseline="-25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2</a:t>
              </a:r>
              <a:endParaRPr lang="en-IE" sz="1800" dirty="0">
                <a:effectLst/>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24</a:t>
              </a:r>
              <a:r>
                <a:rPr lang="en-IE" sz="1800" dirty="0">
                  <a:effectLst/>
                  <a:latin typeface="Times New Roman" panose="02020603050405020304" pitchFamily="18" charset="0"/>
                  <a:cs typeface="Times New Roman" panose="02020603050405020304" pitchFamily="18" charset="0"/>
                </a:rPr>
                <a:t>,500 tonnes</a:t>
              </a:r>
              <a:endParaRPr lang="en-GB" dirty="0">
                <a:latin typeface="Times New Roman" panose="02020603050405020304" pitchFamily="18" charset="0"/>
                <a:cs typeface="Times New Roman" panose="02020603050405020304" pitchFamily="18" charset="0"/>
              </a:endParaRPr>
            </a:p>
          </p:txBody>
        </p:sp>
      </p:grpSp>
      <p:sp>
        <p:nvSpPr>
          <p:cNvPr id="54" name="TextBox 53">
            <a:extLst>
              <a:ext uri="{FF2B5EF4-FFF2-40B4-BE49-F238E27FC236}">
                <a16:creationId xmlns:a16="http://schemas.microsoft.com/office/drawing/2014/main" id="{6A20EC39-F524-CC06-A948-556880A05835}"/>
              </a:ext>
            </a:extLst>
          </p:cNvPr>
          <p:cNvSpPr txBox="1"/>
          <p:nvPr/>
        </p:nvSpPr>
        <p:spPr>
          <a:xfrm>
            <a:off x="1121962" y="906931"/>
            <a:ext cx="1103187" cy="523220"/>
          </a:xfrm>
          <a:prstGeom prst="rect">
            <a:avLst/>
          </a:prstGeom>
          <a:noFill/>
        </p:spPr>
        <p:txBody>
          <a:bodyPr wrap="none" rtlCol="0">
            <a:spAutoFit/>
          </a:bodyPr>
          <a:lstStyle/>
          <a:p>
            <a:r>
              <a:rPr lang="en-US" sz="2800" i="1" u="sng" dirty="0">
                <a:latin typeface="Times New Roman" panose="02020603050405020304" pitchFamily="18" charset="0"/>
                <a:cs typeface="Times New Roman" panose="02020603050405020304" pitchFamily="18" charset="0"/>
              </a:rPr>
              <a:t>Inputs</a:t>
            </a:r>
            <a:endParaRPr lang="en-GB" sz="2800" i="1" u="sng"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656B5877-22EC-FF99-9D67-8BB8FFE652B2}"/>
              </a:ext>
            </a:extLst>
          </p:cNvPr>
          <p:cNvSpPr txBox="1"/>
          <p:nvPr/>
        </p:nvSpPr>
        <p:spPr>
          <a:xfrm>
            <a:off x="6642100" y="910685"/>
            <a:ext cx="1370888" cy="523220"/>
          </a:xfrm>
          <a:prstGeom prst="rect">
            <a:avLst/>
          </a:prstGeom>
          <a:noFill/>
        </p:spPr>
        <p:txBody>
          <a:bodyPr wrap="none" rtlCol="0">
            <a:spAutoFit/>
          </a:bodyPr>
          <a:lstStyle/>
          <a:p>
            <a:r>
              <a:rPr lang="en-US" sz="2800" i="1" u="sng" dirty="0">
                <a:latin typeface="Times New Roman" panose="02020603050405020304" pitchFamily="18" charset="0"/>
                <a:cs typeface="Times New Roman" panose="02020603050405020304" pitchFamily="18" charset="0"/>
              </a:rPr>
              <a:t>Outputs</a:t>
            </a:r>
            <a:endParaRPr lang="en-GB" sz="2800" i="1" u="sng" dirty="0">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681D0FEB-C1E1-69AF-62B2-59405F172788}"/>
              </a:ext>
            </a:extLst>
          </p:cNvPr>
          <p:cNvSpPr txBox="1"/>
          <p:nvPr/>
        </p:nvSpPr>
        <p:spPr>
          <a:xfrm>
            <a:off x="3859998" y="3441567"/>
            <a:ext cx="1399742" cy="523220"/>
          </a:xfrm>
          <a:prstGeom prst="rect">
            <a:avLst/>
          </a:prstGeom>
          <a:noFill/>
        </p:spPr>
        <p:txBody>
          <a:bodyPr wrap="none" rtlCol="0">
            <a:spAutoFit/>
          </a:bodyPr>
          <a:lstStyle/>
          <a:p>
            <a:r>
              <a:rPr lang="en-US" sz="2800" i="1" u="sng" dirty="0">
                <a:latin typeface="Times New Roman" panose="02020603050405020304" pitchFamily="18" charset="0"/>
                <a:cs typeface="Times New Roman" panose="02020603050405020304" pitchFamily="18" charset="0"/>
              </a:rPr>
              <a:t>Analysis</a:t>
            </a:r>
            <a:endParaRPr lang="en-GB" sz="2800" i="1" u="sng" dirty="0">
              <a:latin typeface="Times New Roman" panose="02020603050405020304" pitchFamily="18" charset="0"/>
              <a:cs typeface="Times New Roman" panose="02020603050405020304" pitchFamily="18" charset="0"/>
            </a:endParaRPr>
          </a:p>
        </p:txBody>
      </p:sp>
      <p:cxnSp>
        <p:nvCxnSpPr>
          <p:cNvPr id="60" name="Connector: Elbow 59">
            <a:extLst>
              <a:ext uri="{FF2B5EF4-FFF2-40B4-BE49-F238E27FC236}">
                <a16:creationId xmlns:a16="http://schemas.microsoft.com/office/drawing/2014/main" id="{4486C8AA-52E1-DEAC-812E-9902109B48A1}"/>
              </a:ext>
            </a:extLst>
          </p:cNvPr>
          <p:cNvCxnSpPr>
            <a:cxnSpLocks/>
            <a:stCxn id="42" idx="3"/>
          </p:cNvCxnSpPr>
          <p:nvPr/>
        </p:nvCxnSpPr>
        <p:spPr>
          <a:xfrm>
            <a:off x="2812341" y="2504793"/>
            <a:ext cx="1047657" cy="988865"/>
          </a:xfrm>
          <a:prstGeom prst="bentConnector3">
            <a:avLst>
              <a:gd name="adj1" fmla="val 50000"/>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4D3C95F8-8940-0EA7-3E5C-EE22B7A9BBFE}"/>
              </a:ext>
            </a:extLst>
          </p:cNvPr>
          <p:cNvCxnSpPr>
            <a:cxnSpLocks/>
            <a:stCxn id="44" idx="3"/>
          </p:cNvCxnSpPr>
          <p:nvPr/>
        </p:nvCxnSpPr>
        <p:spPr>
          <a:xfrm flipV="1">
            <a:off x="2871054" y="3862204"/>
            <a:ext cx="978546" cy="880719"/>
          </a:xfrm>
          <a:prstGeom prst="bentConnector3">
            <a:avLst>
              <a:gd name="adj1" fmla="val 50000"/>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0" name="Connector: Elbow 79">
            <a:extLst>
              <a:ext uri="{FF2B5EF4-FFF2-40B4-BE49-F238E27FC236}">
                <a16:creationId xmlns:a16="http://schemas.microsoft.com/office/drawing/2014/main" id="{801207BD-69D6-F4B4-8E27-766E6404F749}"/>
              </a:ext>
            </a:extLst>
          </p:cNvPr>
          <p:cNvCxnSpPr>
            <a:cxnSpLocks/>
            <a:endCxn id="50" idx="1"/>
          </p:cNvCxnSpPr>
          <p:nvPr/>
        </p:nvCxnSpPr>
        <p:spPr>
          <a:xfrm rot="16200000" flipH="1">
            <a:off x="5011635" y="4201159"/>
            <a:ext cx="1715655" cy="1124964"/>
          </a:xfrm>
          <a:prstGeom prst="bentConnector2">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EFB582B-EDA3-AE25-C630-8FEC621B7E6E}"/>
              </a:ext>
            </a:extLst>
          </p:cNvPr>
          <p:cNvCxnSpPr>
            <a:cxnSpLocks/>
          </p:cNvCxnSpPr>
          <p:nvPr/>
        </p:nvCxnSpPr>
        <p:spPr>
          <a:xfrm flipV="1">
            <a:off x="5291696" y="3735899"/>
            <a:ext cx="1162863" cy="658"/>
          </a:xfrm>
          <a:prstGeom prst="straightConnector1">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2" name="Connector: Elbow 111">
            <a:extLst>
              <a:ext uri="{FF2B5EF4-FFF2-40B4-BE49-F238E27FC236}">
                <a16:creationId xmlns:a16="http://schemas.microsoft.com/office/drawing/2014/main" id="{E1CD2045-23DC-EF87-C5CC-FABD3772F257}"/>
              </a:ext>
            </a:extLst>
          </p:cNvPr>
          <p:cNvCxnSpPr>
            <a:cxnSpLocks/>
            <a:endCxn id="48" idx="1"/>
          </p:cNvCxnSpPr>
          <p:nvPr/>
        </p:nvCxnSpPr>
        <p:spPr>
          <a:xfrm rot="5400000" flipH="1" flipV="1">
            <a:off x="5185206" y="2324809"/>
            <a:ext cx="1375842" cy="1162864"/>
          </a:xfrm>
          <a:prstGeom prst="bentConnector2">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5F0D7E5C-2CF3-8C96-BA5B-C0D8A526F85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63819204"/>
      </p:ext>
    </p:extLst>
  </p:cSld>
  <p:clrMapOvr>
    <a:masterClrMapping/>
  </p:clrMapOvr>
  <mc:AlternateContent xmlns:mc="http://schemas.openxmlformats.org/markup-compatibility/2006" xmlns:p14="http://schemas.microsoft.com/office/powerpoint/2010/main">
    <mc:Choice Requires="p14">
      <p:transition spd="slow" p14:dur="2000" advTm="65841"/>
    </mc:Choice>
    <mc:Fallback xmlns="">
      <p:transition spd="slow" advTm="65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ACA450-CF65-5250-4829-D98019F9D038}"/>
              </a:ext>
            </a:extLst>
          </p:cNvPr>
          <p:cNvPicPr>
            <a:picLocks noChangeAspect="1"/>
          </p:cNvPicPr>
          <p:nvPr/>
        </p:nvPicPr>
        <p:blipFill>
          <a:blip r:embed="rId5"/>
          <a:stretch>
            <a:fillRect/>
          </a:stretch>
        </p:blipFill>
        <p:spPr>
          <a:xfrm>
            <a:off x="7596336" y="5762463"/>
            <a:ext cx="1547664" cy="1095537"/>
          </a:xfrm>
          <a:prstGeom prst="rect">
            <a:avLst/>
          </a:prstGeom>
        </p:spPr>
      </p:pic>
      <p:sp>
        <p:nvSpPr>
          <p:cNvPr id="3" name="Title 2">
            <a:extLst>
              <a:ext uri="{FF2B5EF4-FFF2-40B4-BE49-F238E27FC236}">
                <a16:creationId xmlns:a16="http://schemas.microsoft.com/office/drawing/2014/main" id="{911C246D-81AD-AF46-1169-C74CC32D0C53}"/>
              </a:ext>
            </a:extLst>
          </p:cNvPr>
          <p:cNvSpPr txBox="1">
            <a:spLocks/>
          </p:cNvSpPr>
          <p:nvPr/>
        </p:nvSpPr>
        <p:spPr>
          <a:xfrm>
            <a:off x="0" y="3919"/>
            <a:ext cx="9144000" cy="692696"/>
          </a:xfrm>
          <a:prstGeom prst="rect">
            <a:avLst/>
          </a:prstGeom>
          <a:solidFill>
            <a:srgbClr val="5B9BD5"/>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IE" sz="3200" b="1" dirty="0">
                <a:latin typeface="Times New Roman" panose="02020603050405020304" pitchFamily="18" charset="0"/>
                <a:cs typeface="Times New Roman" panose="02020603050405020304" pitchFamily="18" charset="0"/>
              </a:rPr>
              <a:t>Transport Baseline Results</a:t>
            </a:r>
          </a:p>
        </p:txBody>
      </p:sp>
      <p:grpSp>
        <p:nvGrpSpPr>
          <p:cNvPr id="53" name="Group 52">
            <a:extLst>
              <a:ext uri="{FF2B5EF4-FFF2-40B4-BE49-F238E27FC236}">
                <a16:creationId xmlns:a16="http://schemas.microsoft.com/office/drawing/2014/main" id="{8B118B6D-6895-FF96-3D70-F202196C0B37}"/>
              </a:ext>
            </a:extLst>
          </p:cNvPr>
          <p:cNvGrpSpPr/>
          <p:nvPr/>
        </p:nvGrpSpPr>
        <p:grpSpPr>
          <a:xfrm>
            <a:off x="312456" y="1433905"/>
            <a:ext cx="8547518" cy="4496421"/>
            <a:chOff x="267472" y="937139"/>
            <a:chExt cx="8384948" cy="5319149"/>
          </a:xfrm>
        </p:grpSpPr>
        <p:grpSp>
          <p:nvGrpSpPr>
            <p:cNvPr id="6" name="Google Shape;3870;p87">
              <a:extLst>
                <a:ext uri="{FF2B5EF4-FFF2-40B4-BE49-F238E27FC236}">
                  <a16:creationId xmlns:a16="http://schemas.microsoft.com/office/drawing/2014/main" id="{EBBE4486-B8CE-4794-BD3D-0620D5506BE3}"/>
                </a:ext>
              </a:extLst>
            </p:cNvPr>
            <p:cNvGrpSpPr/>
            <p:nvPr/>
          </p:nvGrpSpPr>
          <p:grpSpPr>
            <a:xfrm rot="16200000">
              <a:off x="1800371" y="-595760"/>
              <a:ext cx="5319149" cy="8384948"/>
              <a:chOff x="2228585" y="2395601"/>
              <a:chExt cx="992623" cy="1065711"/>
            </a:xfrm>
          </p:grpSpPr>
          <p:sp>
            <p:nvSpPr>
              <p:cNvPr id="13" name="Google Shape;3876;p87">
                <a:extLst>
                  <a:ext uri="{FF2B5EF4-FFF2-40B4-BE49-F238E27FC236}">
                    <a16:creationId xmlns:a16="http://schemas.microsoft.com/office/drawing/2014/main" id="{C6128880-1818-C241-2DF9-98134B23BABD}"/>
                  </a:ext>
                </a:extLst>
              </p:cNvPr>
              <p:cNvSpPr/>
              <p:nvPr/>
            </p:nvSpPr>
            <p:spPr>
              <a:xfrm>
                <a:off x="2571684" y="3141590"/>
                <a:ext cx="307215" cy="319722"/>
              </a:xfrm>
              <a:custGeom>
                <a:avLst/>
                <a:gdLst/>
                <a:ahLst/>
                <a:cxnLst/>
                <a:rect l="l" t="t" r="r" b="b"/>
                <a:pathLst>
                  <a:path w="49277" h="39988" extrusionOk="0">
                    <a:moveTo>
                      <a:pt x="7996" y="0"/>
                    </a:moveTo>
                    <a:cubicBezTo>
                      <a:pt x="3580" y="0"/>
                      <a:pt x="0" y="3579"/>
                      <a:pt x="0" y="7995"/>
                    </a:cubicBezTo>
                    <a:lnTo>
                      <a:pt x="0" y="31993"/>
                    </a:lnTo>
                    <a:cubicBezTo>
                      <a:pt x="0" y="36409"/>
                      <a:pt x="3580" y="39988"/>
                      <a:pt x="7996" y="39988"/>
                    </a:cubicBezTo>
                    <a:lnTo>
                      <a:pt x="41280" y="39988"/>
                    </a:lnTo>
                    <a:cubicBezTo>
                      <a:pt x="45697" y="39988"/>
                      <a:pt x="49277" y="36409"/>
                      <a:pt x="49277" y="31993"/>
                    </a:cubicBezTo>
                    <a:lnTo>
                      <a:pt x="49277" y="7995"/>
                    </a:lnTo>
                    <a:cubicBezTo>
                      <a:pt x="49277" y="3579"/>
                      <a:pt x="45697" y="0"/>
                      <a:pt x="41280" y="0"/>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4" name="Google Shape;3877;p87">
                <a:extLst>
                  <a:ext uri="{FF2B5EF4-FFF2-40B4-BE49-F238E27FC236}">
                    <a16:creationId xmlns:a16="http://schemas.microsoft.com/office/drawing/2014/main" id="{A6F851F7-BB3E-B2E7-1FA2-24DB04CE87AB}"/>
                  </a:ext>
                </a:extLst>
              </p:cNvPr>
              <p:cNvSpPr/>
              <p:nvPr/>
            </p:nvSpPr>
            <p:spPr>
              <a:xfrm>
                <a:off x="2915138" y="3141590"/>
                <a:ext cx="306070" cy="319722"/>
              </a:xfrm>
              <a:custGeom>
                <a:avLst/>
                <a:gdLst/>
                <a:ahLst/>
                <a:cxnLst/>
                <a:rect l="l" t="t" r="r" b="b"/>
                <a:pathLst>
                  <a:path w="49279" h="39988" extrusionOk="0">
                    <a:moveTo>
                      <a:pt x="7995" y="0"/>
                    </a:moveTo>
                    <a:cubicBezTo>
                      <a:pt x="3580" y="0"/>
                      <a:pt x="0" y="3579"/>
                      <a:pt x="0" y="7995"/>
                    </a:cubicBezTo>
                    <a:lnTo>
                      <a:pt x="0" y="31993"/>
                    </a:lnTo>
                    <a:cubicBezTo>
                      <a:pt x="0" y="36409"/>
                      <a:pt x="3580" y="39988"/>
                      <a:pt x="7995" y="39988"/>
                    </a:cubicBezTo>
                    <a:lnTo>
                      <a:pt x="41282" y="39988"/>
                    </a:lnTo>
                    <a:cubicBezTo>
                      <a:pt x="45698" y="39988"/>
                      <a:pt x="49278" y="36409"/>
                      <a:pt x="49278" y="31993"/>
                    </a:cubicBezTo>
                    <a:lnTo>
                      <a:pt x="49278" y="7995"/>
                    </a:lnTo>
                    <a:cubicBezTo>
                      <a:pt x="49278" y="3579"/>
                      <a:pt x="45698" y="0"/>
                      <a:pt x="41282" y="0"/>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5" name="Google Shape;3878;p87">
                <a:extLst>
                  <a:ext uri="{FF2B5EF4-FFF2-40B4-BE49-F238E27FC236}">
                    <a16:creationId xmlns:a16="http://schemas.microsoft.com/office/drawing/2014/main" id="{A6CBB396-28C4-B037-3EF5-C5759F6224CB}"/>
                  </a:ext>
                </a:extLst>
              </p:cNvPr>
              <p:cNvSpPr/>
              <p:nvPr/>
            </p:nvSpPr>
            <p:spPr>
              <a:xfrm>
                <a:off x="2228585" y="3143053"/>
                <a:ext cx="310612" cy="318259"/>
              </a:xfrm>
              <a:custGeom>
                <a:avLst/>
                <a:gdLst/>
                <a:ahLst/>
                <a:cxnLst/>
                <a:rect l="l" t="t" r="r" b="b"/>
                <a:pathLst>
                  <a:path w="49279" h="39988" extrusionOk="0">
                    <a:moveTo>
                      <a:pt x="7997" y="0"/>
                    </a:moveTo>
                    <a:cubicBezTo>
                      <a:pt x="3580" y="0"/>
                      <a:pt x="0" y="3579"/>
                      <a:pt x="0" y="7995"/>
                    </a:cubicBezTo>
                    <a:lnTo>
                      <a:pt x="0" y="31993"/>
                    </a:lnTo>
                    <a:cubicBezTo>
                      <a:pt x="0" y="36409"/>
                      <a:pt x="3580" y="39988"/>
                      <a:pt x="7997" y="39988"/>
                    </a:cubicBezTo>
                    <a:lnTo>
                      <a:pt x="41282" y="39988"/>
                    </a:lnTo>
                    <a:cubicBezTo>
                      <a:pt x="45697" y="39988"/>
                      <a:pt x="49277" y="36409"/>
                      <a:pt x="49277" y="31993"/>
                    </a:cubicBezTo>
                    <a:lnTo>
                      <a:pt x="49277" y="7995"/>
                    </a:lnTo>
                    <a:cubicBezTo>
                      <a:pt x="49278" y="3579"/>
                      <a:pt x="45697" y="0"/>
                      <a:pt x="41282" y="0"/>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6" name="Google Shape;3889;p87">
                <a:extLst>
                  <a:ext uri="{FF2B5EF4-FFF2-40B4-BE49-F238E27FC236}">
                    <a16:creationId xmlns:a16="http://schemas.microsoft.com/office/drawing/2014/main" id="{01007A8E-3834-2AF9-B01C-D437EDABE7E7}"/>
                  </a:ext>
                </a:extLst>
              </p:cNvPr>
              <p:cNvSpPr/>
              <p:nvPr/>
            </p:nvSpPr>
            <p:spPr>
              <a:xfrm rot="5400000">
                <a:off x="2837687" y="2349919"/>
                <a:ext cx="316408" cy="407772"/>
              </a:xfrm>
              <a:custGeom>
                <a:avLst/>
                <a:gdLst/>
                <a:ahLst/>
                <a:cxnLst/>
                <a:rect l="l" t="t" r="r" b="b"/>
                <a:pathLst>
                  <a:path w="49279" h="39990" extrusionOk="0">
                    <a:moveTo>
                      <a:pt x="7995" y="1"/>
                    </a:moveTo>
                    <a:cubicBezTo>
                      <a:pt x="3580" y="1"/>
                      <a:pt x="0" y="3580"/>
                      <a:pt x="0" y="7995"/>
                    </a:cubicBezTo>
                    <a:lnTo>
                      <a:pt x="0" y="31993"/>
                    </a:lnTo>
                    <a:cubicBezTo>
                      <a:pt x="0" y="36409"/>
                      <a:pt x="3580" y="39989"/>
                      <a:pt x="7995" y="39989"/>
                    </a:cubicBezTo>
                    <a:lnTo>
                      <a:pt x="41282" y="39989"/>
                    </a:lnTo>
                    <a:cubicBezTo>
                      <a:pt x="45698" y="39989"/>
                      <a:pt x="49278" y="36409"/>
                      <a:pt x="49278" y="31993"/>
                    </a:cubicBezTo>
                    <a:lnTo>
                      <a:pt x="49278" y="7995"/>
                    </a:lnTo>
                    <a:cubicBezTo>
                      <a:pt x="49278" y="3580"/>
                      <a:pt x="45698" y="1"/>
                      <a:pt x="41282" y="1"/>
                    </a:cubicBezTo>
                    <a:close/>
                  </a:path>
                </a:pathLst>
              </a:custGeom>
              <a:noFill/>
              <a:ln w="19050">
                <a:solidFill>
                  <a:schemeClr val="accent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7" name="Google Shape;3890;p87">
                <a:extLst>
                  <a:ext uri="{FF2B5EF4-FFF2-40B4-BE49-F238E27FC236}">
                    <a16:creationId xmlns:a16="http://schemas.microsoft.com/office/drawing/2014/main" id="{61D6EC0A-49C9-B138-23A2-32C4FDA0C7EF}"/>
                  </a:ext>
                </a:extLst>
              </p:cNvPr>
              <p:cNvSpPr/>
              <p:nvPr/>
            </p:nvSpPr>
            <p:spPr>
              <a:xfrm rot="5400000">
                <a:off x="2348544" y="2352219"/>
                <a:ext cx="319722" cy="406489"/>
              </a:xfrm>
              <a:custGeom>
                <a:avLst/>
                <a:gdLst/>
                <a:ahLst/>
                <a:cxnLst/>
                <a:rect l="l" t="t" r="r" b="b"/>
                <a:pathLst>
                  <a:path w="49279" h="39990" extrusionOk="0">
                    <a:moveTo>
                      <a:pt x="7997" y="1"/>
                    </a:moveTo>
                    <a:cubicBezTo>
                      <a:pt x="3580" y="1"/>
                      <a:pt x="0" y="3580"/>
                      <a:pt x="0" y="7995"/>
                    </a:cubicBezTo>
                    <a:lnTo>
                      <a:pt x="0" y="31993"/>
                    </a:lnTo>
                    <a:cubicBezTo>
                      <a:pt x="0" y="36409"/>
                      <a:pt x="3580" y="39989"/>
                      <a:pt x="7997" y="39989"/>
                    </a:cubicBezTo>
                    <a:lnTo>
                      <a:pt x="41282" y="39989"/>
                    </a:lnTo>
                    <a:cubicBezTo>
                      <a:pt x="45697" y="39989"/>
                      <a:pt x="49277" y="36409"/>
                      <a:pt x="49277" y="31993"/>
                    </a:cubicBezTo>
                    <a:lnTo>
                      <a:pt x="49277" y="7995"/>
                    </a:lnTo>
                    <a:cubicBezTo>
                      <a:pt x="49278" y="3580"/>
                      <a:pt x="45697" y="1"/>
                      <a:pt x="41282" y="1"/>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b="1" dirty="0">
                  <a:latin typeface="Times New Roman" panose="02020603050405020304" pitchFamily="18" charset="0"/>
                  <a:cs typeface="Times New Roman" panose="02020603050405020304" pitchFamily="18" charset="0"/>
                </a:endParaRPr>
              </a:p>
            </p:txBody>
          </p:sp>
        </p:grpSp>
        <p:sp>
          <p:nvSpPr>
            <p:cNvPr id="42" name="TextBox 41">
              <a:extLst>
                <a:ext uri="{FF2B5EF4-FFF2-40B4-BE49-F238E27FC236}">
                  <a16:creationId xmlns:a16="http://schemas.microsoft.com/office/drawing/2014/main" id="{AFF041F5-9EEA-FD85-131D-4BDEF1D4BD89}"/>
                </a:ext>
              </a:extLst>
            </p:cNvPr>
            <p:cNvSpPr txBox="1"/>
            <p:nvPr/>
          </p:nvSpPr>
          <p:spPr>
            <a:xfrm>
              <a:off x="341237" y="1126142"/>
              <a:ext cx="2469702" cy="2075322"/>
            </a:xfrm>
            <a:prstGeom prst="rect">
              <a:avLst/>
            </a:prstGeom>
            <a:noFill/>
          </p:spPr>
          <p:txBody>
            <a:bodyPr wrap="square">
              <a:spAutoFit/>
            </a:bodyPr>
            <a:lstStyle/>
            <a:p>
              <a:r>
                <a:rPr lang="en-IE" sz="1800" b="1" dirty="0">
                  <a:effectLst/>
                  <a:latin typeface="Times New Roman" panose="02020603050405020304" pitchFamily="18" charset="0"/>
                  <a:cs typeface="Times New Roman" panose="02020603050405020304" pitchFamily="18" charset="0"/>
                </a:rPr>
                <a:t>Car Split (Dept of Transport- 2022):</a:t>
              </a:r>
            </a:p>
            <a:p>
              <a:r>
                <a:rPr lang="en-IE" sz="1800" dirty="0">
                  <a:effectLst/>
                  <a:latin typeface="Times New Roman" panose="02020603050405020304" pitchFamily="18" charset="0"/>
                  <a:cs typeface="Times New Roman" panose="02020603050405020304" pitchFamily="18" charset="0"/>
                </a:rPr>
                <a:t>741 Petrol </a:t>
              </a:r>
            </a:p>
            <a:p>
              <a:r>
                <a:rPr lang="en-IE" sz="1800" dirty="0">
                  <a:effectLst/>
                  <a:latin typeface="Times New Roman" panose="02020603050405020304" pitchFamily="18" charset="0"/>
                  <a:cs typeface="Times New Roman" panose="02020603050405020304" pitchFamily="18" charset="0"/>
                </a:rPr>
                <a:t>1,168 Diesel </a:t>
              </a:r>
            </a:p>
            <a:p>
              <a:r>
                <a:rPr lang="en-IE" dirty="0">
                  <a:latin typeface="Times New Roman" panose="02020603050405020304" pitchFamily="18" charset="0"/>
                  <a:cs typeface="Times New Roman" panose="02020603050405020304" pitchFamily="18" charset="0"/>
                </a:rPr>
                <a:t>161</a:t>
              </a:r>
              <a:r>
                <a:rPr lang="en-IE" sz="1800" dirty="0">
                  <a:effectLst/>
                  <a:latin typeface="Times New Roman" panose="02020603050405020304" pitchFamily="18" charset="0"/>
                  <a:cs typeface="Times New Roman" panose="02020603050405020304" pitchFamily="18" charset="0"/>
                </a:rPr>
                <a:t> BEVs</a:t>
              </a:r>
            </a:p>
            <a:p>
              <a:r>
                <a:rPr lang="en-IE" b="1" dirty="0">
                  <a:latin typeface="Times New Roman" panose="02020603050405020304" pitchFamily="18" charset="0"/>
                  <a:cs typeface="Times New Roman" panose="02020603050405020304" pitchFamily="18" charset="0"/>
                </a:rPr>
                <a:t>2,070 Total</a:t>
              </a:r>
              <a:endParaRPr lang="en-IE" sz="1800" b="1" dirty="0">
                <a:effectLst/>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A6F3026D-9016-85EC-8BB0-A4C2B10BBDDC}"/>
                </a:ext>
              </a:extLst>
            </p:cNvPr>
            <p:cNvSpPr txBox="1"/>
            <p:nvPr/>
          </p:nvSpPr>
          <p:spPr>
            <a:xfrm>
              <a:off x="272136" y="3919416"/>
              <a:ext cx="2648323" cy="2075322"/>
            </a:xfrm>
            <a:prstGeom prst="rect">
              <a:avLst/>
            </a:prstGeom>
            <a:noFill/>
          </p:spPr>
          <p:txBody>
            <a:bodyPr wrap="square">
              <a:spAutoFit/>
            </a:bodyPr>
            <a:lstStyle/>
            <a:p>
              <a:r>
                <a:rPr lang="en-IE" sz="1800" b="1" dirty="0">
                  <a:effectLst/>
                  <a:latin typeface="Times New Roman" panose="02020603050405020304" pitchFamily="18" charset="0"/>
                  <a:cs typeface="Times New Roman" panose="02020603050405020304" pitchFamily="18" charset="0"/>
                </a:rPr>
                <a:t>National Annual Average </a:t>
              </a:r>
            </a:p>
            <a:p>
              <a:endParaRPr lang="en-IE" dirty="0">
                <a:latin typeface="Times New Roman" panose="02020603050405020304" pitchFamily="18" charset="0"/>
                <a:ea typeface="Calibri" panose="020F0502020204030204" pitchFamily="34" charset="0"/>
                <a:cs typeface="Times New Roman" panose="02020603050405020304" pitchFamily="18" charset="0"/>
              </a:endParaRPr>
            </a:p>
            <a:p>
              <a:r>
                <a:rPr lang="en-IE" sz="1800" dirty="0">
                  <a:effectLst/>
                  <a:latin typeface="Times New Roman" panose="02020603050405020304" pitchFamily="18" charset="0"/>
                  <a:ea typeface="Calibri" panose="020F0502020204030204" pitchFamily="34" charset="0"/>
                  <a:cs typeface="Times New Roman" panose="02020603050405020304" pitchFamily="18" charset="0"/>
                </a:rPr>
                <a:t>12,113 km Petrol</a:t>
              </a:r>
            </a:p>
            <a:p>
              <a:r>
                <a:rPr lang="en-IE" dirty="0">
                  <a:latin typeface="Times New Roman" panose="02020603050405020304" pitchFamily="18" charset="0"/>
                  <a:ea typeface="Calibri" panose="020F0502020204030204" pitchFamily="34" charset="0"/>
                  <a:cs typeface="Times New Roman" panose="02020603050405020304" pitchFamily="18" charset="0"/>
                </a:rPr>
                <a:t>19,681 km Diesel</a:t>
              </a:r>
            </a:p>
            <a:p>
              <a:r>
                <a:rPr lang="en-IE" sz="1800" dirty="0">
                  <a:effectLst/>
                  <a:latin typeface="Times New Roman" panose="02020603050405020304" pitchFamily="18" charset="0"/>
                  <a:ea typeface="Calibri" panose="020F0502020204030204" pitchFamily="34" charset="0"/>
                  <a:cs typeface="Times New Roman" panose="02020603050405020304" pitchFamily="18" charset="0"/>
                </a:rPr>
                <a:t>12,958 km BEVs</a:t>
              </a:r>
            </a:p>
            <a:p>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482B3C7B-2618-AF19-58BF-001F029A8AB9}"/>
                </a:ext>
              </a:extLst>
            </p:cNvPr>
            <p:cNvSpPr txBox="1"/>
            <p:nvPr/>
          </p:nvSpPr>
          <p:spPr>
            <a:xfrm>
              <a:off x="6293669" y="1038872"/>
              <a:ext cx="2192671" cy="1419958"/>
            </a:xfrm>
            <a:prstGeom prst="rect">
              <a:avLst/>
            </a:prstGeom>
            <a:noFill/>
          </p:spPr>
          <p:txBody>
            <a:bodyPr wrap="square">
              <a:spAutoFit/>
            </a:bodyPr>
            <a:lstStyle/>
            <a:p>
              <a:r>
                <a:rPr lang="en-IE" sz="1800" b="1" dirty="0">
                  <a:effectLst/>
                  <a:latin typeface="Times New Roman" panose="02020603050405020304" pitchFamily="18" charset="0"/>
                  <a:cs typeface="Times New Roman" panose="02020603050405020304" pitchFamily="18" charset="0"/>
                </a:rPr>
                <a:t>Total Primary Energy</a:t>
              </a:r>
              <a:endParaRPr lang="en-GB" b="1" dirty="0">
                <a:latin typeface="Times New Roman" panose="02020603050405020304" pitchFamily="18" charset="0"/>
                <a:cs typeface="Times New Roman" panose="02020603050405020304" pitchFamily="18" charset="0"/>
              </a:endParaRPr>
            </a:p>
            <a:p>
              <a:endParaRPr lang="en-IE" sz="1800" dirty="0">
                <a:effectLst/>
                <a:latin typeface="Times New Roman" panose="02020603050405020304" pitchFamily="18" charset="0"/>
                <a:cs typeface="Times New Roman" panose="02020603050405020304" pitchFamily="18" charset="0"/>
              </a:endParaRPr>
            </a:p>
            <a:p>
              <a:r>
                <a:rPr lang="en-IE" sz="1800" dirty="0">
                  <a:effectLst/>
                  <a:latin typeface="Times New Roman" panose="02020603050405020304" pitchFamily="18" charset="0"/>
                  <a:cs typeface="Times New Roman" panose="02020603050405020304" pitchFamily="18" charset="0"/>
                </a:rPr>
                <a:t>23,435,000 kWh </a:t>
              </a:r>
            </a:p>
          </p:txBody>
        </p:sp>
        <p:sp>
          <p:nvSpPr>
            <p:cNvPr id="50" name="TextBox 49">
              <a:extLst>
                <a:ext uri="{FF2B5EF4-FFF2-40B4-BE49-F238E27FC236}">
                  <a16:creationId xmlns:a16="http://schemas.microsoft.com/office/drawing/2014/main" id="{C29FE3FB-A888-70C3-12D8-6E4D5072FD52}"/>
                </a:ext>
              </a:extLst>
            </p:cNvPr>
            <p:cNvSpPr txBox="1"/>
            <p:nvPr/>
          </p:nvSpPr>
          <p:spPr>
            <a:xfrm>
              <a:off x="6267154" y="4703085"/>
              <a:ext cx="2219186" cy="1361248"/>
            </a:xfrm>
            <a:prstGeom prst="rect">
              <a:avLst/>
            </a:prstGeom>
            <a:noFill/>
          </p:spPr>
          <p:txBody>
            <a:bodyPr wrap="square">
              <a:spAutoFit/>
            </a:bodyPr>
            <a:lstStyle/>
            <a:p>
              <a:pPr>
                <a:lnSpc>
                  <a:spcPct val="115000"/>
                </a:lnSpc>
                <a:spcAft>
                  <a:spcPts val="1000"/>
                </a:spcAft>
              </a:pPr>
              <a:r>
                <a:rPr lang="en-IE" sz="1800" b="1" dirty="0">
                  <a:effectLst/>
                  <a:latin typeface="Times New Roman" panose="02020603050405020304" pitchFamily="18" charset="0"/>
                  <a:cs typeface="Times New Roman" panose="02020603050405020304" pitchFamily="18" charset="0"/>
                </a:rPr>
                <a:t>Annual Transport Costs</a:t>
              </a:r>
            </a:p>
            <a:p>
              <a:pPr>
                <a:lnSpc>
                  <a:spcPct val="115000"/>
                </a:lnSpc>
                <a:spcAft>
                  <a:spcPts val="1000"/>
                </a:spcAft>
              </a:pPr>
              <a:r>
                <a:rPr lang="en-IE" sz="1800" dirty="0">
                  <a:effectLst/>
                  <a:latin typeface="Times New Roman" panose="02020603050405020304" pitchFamily="18" charset="0"/>
                  <a:cs typeface="Times New Roman" panose="02020603050405020304" pitchFamily="18" charset="0"/>
                </a:rPr>
                <a:t>€ 4,700,000</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2" name="TextBox 51">
              <a:extLst>
                <a:ext uri="{FF2B5EF4-FFF2-40B4-BE49-F238E27FC236}">
                  <a16:creationId xmlns:a16="http://schemas.microsoft.com/office/drawing/2014/main" id="{3A9DAF5A-29AD-A97D-17CC-38BFA8822191}"/>
                </a:ext>
              </a:extLst>
            </p:cNvPr>
            <p:cNvSpPr txBox="1"/>
            <p:nvPr/>
          </p:nvSpPr>
          <p:spPr>
            <a:xfrm>
              <a:off x="6322996" y="3074975"/>
              <a:ext cx="1658863" cy="908864"/>
            </a:xfrm>
            <a:prstGeom prst="rect">
              <a:avLst/>
            </a:prstGeom>
            <a:noFill/>
          </p:spPr>
          <p:txBody>
            <a:bodyPr wrap="square">
              <a:spAutoFit/>
            </a:bodyPr>
            <a:lstStyle/>
            <a:p>
              <a:pPr>
                <a:lnSpc>
                  <a:spcPct val="107000"/>
                </a:lnSpc>
                <a:spcAft>
                  <a:spcPts val="800"/>
                </a:spcAft>
              </a:pPr>
              <a:r>
                <a:rPr lang="en-GB" sz="1800" b="1"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CO</a:t>
              </a:r>
              <a:r>
                <a:rPr lang="en-GB" sz="1800" b="1" kern="1200" baseline="-25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2</a:t>
              </a:r>
              <a:endParaRPr lang="en-IE" sz="1800" dirty="0">
                <a:effectLst/>
                <a:latin typeface="Times New Roman" panose="02020603050405020304" pitchFamily="18" charset="0"/>
                <a:cs typeface="Times New Roman" panose="02020603050405020304" pitchFamily="18" charset="0"/>
              </a:endParaRPr>
            </a:p>
            <a:p>
              <a:r>
                <a:rPr lang="en-IE" dirty="0">
                  <a:latin typeface="Times New Roman" panose="02020603050405020304" pitchFamily="18" charset="0"/>
                  <a:cs typeface="Times New Roman" panose="02020603050405020304" pitchFamily="18" charset="0"/>
                </a:rPr>
                <a:t>5</a:t>
              </a:r>
              <a:r>
                <a:rPr lang="en-IE" sz="1800" dirty="0">
                  <a:effectLst/>
                  <a:latin typeface="Times New Roman" panose="02020603050405020304" pitchFamily="18" charset="0"/>
                  <a:cs typeface="Times New Roman" panose="02020603050405020304" pitchFamily="18" charset="0"/>
                </a:rPr>
                <a:t>,470  tonnes</a:t>
              </a:r>
              <a:endParaRPr lang="en-GB" dirty="0">
                <a:latin typeface="Times New Roman" panose="02020603050405020304" pitchFamily="18" charset="0"/>
                <a:cs typeface="Times New Roman" panose="02020603050405020304" pitchFamily="18" charset="0"/>
              </a:endParaRPr>
            </a:p>
          </p:txBody>
        </p:sp>
      </p:grpSp>
      <p:sp>
        <p:nvSpPr>
          <p:cNvPr id="54" name="TextBox 53">
            <a:extLst>
              <a:ext uri="{FF2B5EF4-FFF2-40B4-BE49-F238E27FC236}">
                <a16:creationId xmlns:a16="http://schemas.microsoft.com/office/drawing/2014/main" id="{6A20EC39-F524-CC06-A948-556880A05835}"/>
              </a:ext>
            </a:extLst>
          </p:cNvPr>
          <p:cNvSpPr txBox="1"/>
          <p:nvPr/>
        </p:nvSpPr>
        <p:spPr>
          <a:xfrm>
            <a:off x="1068047" y="911562"/>
            <a:ext cx="1103187" cy="523220"/>
          </a:xfrm>
          <a:prstGeom prst="rect">
            <a:avLst/>
          </a:prstGeom>
          <a:noFill/>
        </p:spPr>
        <p:txBody>
          <a:bodyPr wrap="none" rtlCol="0">
            <a:spAutoFit/>
          </a:bodyPr>
          <a:lstStyle/>
          <a:p>
            <a:r>
              <a:rPr lang="en-US" sz="2800" i="1" u="sng" dirty="0">
                <a:latin typeface="Times New Roman" panose="02020603050405020304" pitchFamily="18" charset="0"/>
                <a:cs typeface="Times New Roman" panose="02020603050405020304" pitchFamily="18" charset="0"/>
              </a:rPr>
              <a:t>Inputs</a:t>
            </a:r>
            <a:endParaRPr lang="en-GB" sz="2800" i="1" u="sng"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656B5877-22EC-FF99-9D67-8BB8FFE652B2}"/>
              </a:ext>
            </a:extLst>
          </p:cNvPr>
          <p:cNvSpPr txBox="1"/>
          <p:nvPr/>
        </p:nvSpPr>
        <p:spPr>
          <a:xfrm>
            <a:off x="6642100" y="910685"/>
            <a:ext cx="1370888" cy="523220"/>
          </a:xfrm>
          <a:prstGeom prst="rect">
            <a:avLst/>
          </a:prstGeom>
          <a:noFill/>
        </p:spPr>
        <p:txBody>
          <a:bodyPr wrap="none" rtlCol="0">
            <a:spAutoFit/>
          </a:bodyPr>
          <a:lstStyle/>
          <a:p>
            <a:r>
              <a:rPr lang="en-US" sz="2800" i="1" u="sng" dirty="0">
                <a:latin typeface="Times New Roman" panose="02020603050405020304" pitchFamily="18" charset="0"/>
                <a:cs typeface="Times New Roman" panose="02020603050405020304" pitchFamily="18" charset="0"/>
              </a:rPr>
              <a:t>Outputs</a:t>
            </a:r>
            <a:endParaRPr lang="en-GB" sz="2800" i="1" u="sng" dirty="0">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681D0FEB-C1E1-69AF-62B2-59405F172788}"/>
              </a:ext>
            </a:extLst>
          </p:cNvPr>
          <p:cNvSpPr txBox="1"/>
          <p:nvPr/>
        </p:nvSpPr>
        <p:spPr>
          <a:xfrm>
            <a:off x="3863281" y="3375217"/>
            <a:ext cx="1399742" cy="523220"/>
          </a:xfrm>
          <a:prstGeom prst="rect">
            <a:avLst/>
          </a:prstGeom>
          <a:noFill/>
        </p:spPr>
        <p:txBody>
          <a:bodyPr wrap="none" rtlCol="0">
            <a:spAutoFit/>
          </a:bodyPr>
          <a:lstStyle/>
          <a:p>
            <a:r>
              <a:rPr lang="en-US" sz="2800" i="1" u="sng" dirty="0">
                <a:latin typeface="Times New Roman" panose="02020603050405020304" pitchFamily="18" charset="0"/>
                <a:cs typeface="Times New Roman" panose="02020603050405020304" pitchFamily="18" charset="0"/>
              </a:rPr>
              <a:t>Analysis</a:t>
            </a:r>
            <a:endParaRPr lang="en-GB" sz="2800" i="1" u="sng" dirty="0">
              <a:latin typeface="Times New Roman" panose="02020603050405020304" pitchFamily="18" charset="0"/>
              <a:cs typeface="Times New Roman" panose="02020603050405020304" pitchFamily="18" charset="0"/>
            </a:endParaRPr>
          </a:p>
        </p:txBody>
      </p:sp>
      <p:cxnSp>
        <p:nvCxnSpPr>
          <p:cNvPr id="60" name="Connector: Elbow 59">
            <a:extLst>
              <a:ext uri="{FF2B5EF4-FFF2-40B4-BE49-F238E27FC236}">
                <a16:creationId xmlns:a16="http://schemas.microsoft.com/office/drawing/2014/main" id="{4486C8AA-52E1-DEAC-812E-9902109B48A1}"/>
              </a:ext>
            </a:extLst>
          </p:cNvPr>
          <p:cNvCxnSpPr>
            <a:cxnSpLocks/>
          </p:cNvCxnSpPr>
          <p:nvPr/>
        </p:nvCxnSpPr>
        <p:spPr>
          <a:xfrm>
            <a:off x="2740478" y="2439113"/>
            <a:ext cx="1162864" cy="1065827"/>
          </a:xfrm>
          <a:prstGeom prst="bentConnector3">
            <a:avLst>
              <a:gd name="adj1" fmla="val 50000"/>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4D3C95F8-8940-0EA7-3E5C-EE22B7A9BBFE}"/>
              </a:ext>
            </a:extLst>
          </p:cNvPr>
          <p:cNvCxnSpPr>
            <a:cxnSpLocks/>
          </p:cNvCxnSpPr>
          <p:nvPr/>
        </p:nvCxnSpPr>
        <p:spPr>
          <a:xfrm flipV="1">
            <a:off x="2905236" y="3886307"/>
            <a:ext cx="1020117" cy="731054"/>
          </a:xfrm>
          <a:prstGeom prst="bentConnector3">
            <a:avLst>
              <a:gd name="adj1" fmla="val 40464"/>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0" name="Connector: Elbow 79">
            <a:extLst>
              <a:ext uri="{FF2B5EF4-FFF2-40B4-BE49-F238E27FC236}">
                <a16:creationId xmlns:a16="http://schemas.microsoft.com/office/drawing/2014/main" id="{801207BD-69D6-F4B4-8E27-766E6404F749}"/>
              </a:ext>
            </a:extLst>
          </p:cNvPr>
          <p:cNvCxnSpPr>
            <a:cxnSpLocks/>
            <a:endCxn id="50" idx="1"/>
          </p:cNvCxnSpPr>
          <p:nvPr/>
        </p:nvCxnSpPr>
        <p:spPr>
          <a:xfrm rot="16200000" flipH="1">
            <a:off x="5207342" y="3971591"/>
            <a:ext cx="1306404" cy="1135836"/>
          </a:xfrm>
          <a:prstGeom prst="bentConnector2">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EFB582B-EDA3-AE25-C630-8FEC621B7E6E}"/>
              </a:ext>
            </a:extLst>
          </p:cNvPr>
          <p:cNvCxnSpPr>
            <a:cxnSpLocks/>
          </p:cNvCxnSpPr>
          <p:nvPr/>
        </p:nvCxnSpPr>
        <p:spPr>
          <a:xfrm flipV="1">
            <a:off x="5305915" y="3682116"/>
            <a:ext cx="1162863" cy="658"/>
          </a:xfrm>
          <a:prstGeom prst="straightConnector1">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2" name="Connector: Elbow 111">
            <a:extLst>
              <a:ext uri="{FF2B5EF4-FFF2-40B4-BE49-F238E27FC236}">
                <a16:creationId xmlns:a16="http://schemas.microsoft.com/office/drawing/2014/main" id="{E1CD2045-23DC-EF87-C5CC-FABD3772F257}"/>
              </a:ext>
            </a:extLst>
          </p:cNvPr>
          <p:cNvCxnSpPr>
            <a:cxnSpLocks/>
            <a:endCxn id="48" idx="1"/>
          </p:cNvCxnSpPr>
          <p:nvPr/>
        </p:nvCxnSpPr>
        <p:spPr>
          <a:xfrm rot="5400000" flipH="1" flipV="1">
            <a:off x="5181623" y="2231072"/>
            <a:ext cx="1384872" cy="1162864"/>
          </a:xfrm>
          <a:prstGeom prst="bentConnector2">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4F5741E-834E-3DE6-FC7A-66A71815B7C7}"/>
              </a:ext>
            </a:extLst>
          </p:cNvPr>
          <p:cNvSpPr/>
          <p:nvPr/>
        </p:nvSpPr>
        <p:spPr>
          <a:xfrm>
            <a:off x="298236" y="6024383"/>
            <a:ext cx="7946172" cy="671533"/>
          </a:xfrm>
          <a:prstGeom prst="rect">
            <a:avLst/>
          </a:prstGeom>
          <a:solidFill>
            <a:schemeClr val="bg1"/>
          </a:solidFill>
          <a:ln w="28575">
            <a:solidFill>
              <a:srgbClr val="C00000"/>
            </a:solid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sz="1800" b="1" dirty="0">
                <a:ln w="0"/>
                <a:solidFill>
                  <a:schemeClr val="tx1"/>
                </a:solidFill>
                <a:latin typeface="Times New Roman" panose="02020603050405020304" pitchFamily="18" charset="0"/>
                <a:cs typeface="Times New Roman" panose="02020603050405020304" pitchFamily="18" charset="0"/>
              </a:rPr>
              <a:t>Note: 1000 kg CO</a:t>
            </a:r>
            <a:r>
              <a:rPr lang="en-IE" sz="1400" b="1" dirty="0">
                <a:ln w="0"/>
                <a:solidFill>
                  <a:schemeClr val="tx1"/>
                </a:solidFill>
                <a:latin typeface="Times New Roman" panose="02020603050405020304" pitchFamily="18" charset="0"/>
                <a:cs typeface="Times New Roman" panose="02020603050405020304" pitchFamily="18" charset="0"/>
              </a:rPr>
              <a:t>2</a:t>
            </a:r>
            <a:r>
              <a:rPr lang="en-IE" sz="1800" b="1" dirty="0">
                <a:ln w="0"/>
                <a:solidFill>
                  <a:schemeClr val="tx1"/>
                </a:solidFill>
                <a:latin typeface="Times New Roman" panose="02020603050405020304" pitchFamily="18" charset="0"/>
                <a:cs typeface="Times New Roman" panose="02020603050405020304" pitchFamily="18" charset="0"/>
              </a:rPr>
              <a:t> = 1 Tonne CO</a:t>
            </a:r>
            <a:r>
              <a:rPr lang="en-IE" sz="1400" b="1" dirty="0">
                <a:ln w="0"/>
                <a:solidFill>
                  <a:schemeClr val="tx1"/>
                </a:solidFill>
                <a:latin typeface="Times New Roman" panose="02020603050405020304" pitchFamily="18" charset="0"/>
                <a:cs typeface="Times New Roman" panose="02020603050405020304" pitchFamily="18" charset="0"/>
              </a:rPr>
              <a:t>2</a:t>
            </a:r>
            <a:endParaRPr lang="en-IE" sz="1800" b="1" dirty="0">
              <a:solidFill>
                <a:srgbClr val="000000"/>
              </a:solidFill>
              <a:effectLst>
                <a:outerShdw blurRad="50800" dist="3810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IE" sz="1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National statistics based on average distances travelled, kWh/km and gCO</a:t>
            </a:r>
            <a:r>
              <a:rPr lang="en-IE" sz="1800" b="1" baseline="-2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IE" sz="1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/km </a:t>
            </a:r>
            <a:endParaRPr lang="en-IE" b="1" dirty="0">
              <a:latin typeface="Times New Roman" panose="02020603050405020304" pitchFamily="18"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5F27B9D7-FCF5-C788-FE0A-3CA1C862578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258920006"/>
      </p:ext>
    </p:extLst>
  </p:cSld>
  <p:clrMapOvr>
    <a:masterClrMapping/>
  </p:clrMapOvr>
  <mc:AlternateContent xmlns:mc="http://schemas.openxmlformats.org/markup-compatibility/2006" xmlns:p14="http://schemas.microsoft.com/office/powerpoint/2010/main">
    <mc:Choice Requires="p14">
      <p:transition spd="slow" p14:dur="2000" advTm="66736"/>
    </mc:Choice>
    <mc:Fallback xmlns="">
      <p:transition spd="slow" advTm="66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AD6B8B-FC86-36F6-2723-610E31348E20}"/>
              </a:ext>
            </a:extLst>
          </p:cNvPr>
          <p:cNvPicPr>
            <a:picLocks noChangeAspect="1"/>
          </p:cNvPicPr>
          <p:nvPr/>
        </p:nvPicPr>
        <p:blipFill>
          <a:blip r:embed="rId5"/>
          <a:stretch>
            <a:fillRect/>
          </a:stretch>
        </p:blipFill>
        <p:spPr>
          <a:xfrm>
            <a:off x="7596336" y="5762463"/>
            <a:ext cx="1547664" cy="1095537"/>
          </a:xfrm>
          <a:prstGeom prst="rect">
            <a:avLst/>
          </a:prstGeom>
        </p:spPr>
      </p:pic>
      <p:graphicFrame>
        <p:nvGraphicFramePr>
          <p:cNvPr id="7" name="Chart 6">
            <a:extLst>
              <a:ext uri="{FF2B5EF4-FFF2-40B4-BE49-F238E27FC236}">
                <a16:creationId xmlns:a16="http://schemas.microsoft.com/office/drawing/2014/main" id="{F4F832A0-CE61-BF9F-980F-EC12D32712E5}"/>
              </a:ext>
            </a:extLst>
          </p:cNvPr>
          <p:cNvGraphicFramePr>
            <a:graphicFrameLocks/>
          </p:cNvGraphicFramePr>
          <p:nvPr>
            <p:extLst>
              <p:ext uri="{D42A27DB-BD31-4B8C-83A1-F6EECF244321}">
                <p14:modId xmlns:p14="http://schemas.microsoft.com/office/powerpoint/2010/main" val="2476455345"/>
              </p:ext>
            </p:extLst>
          </p:nvPr>
        </p:nvGraphicFramePr>
        <p:xfrm>
          <a:off x="163609" y="760229"/>
          <a:ext cx="4211960" cy="2898644"/>
        </p:xfrm>
        <a:graphic>
          <a:graphicData uri="http://schemas.openxmlformats.org/drawingml/2006/chart">
            <c:chart xmlns:c="http://schemas.openxmlformats.org/drawingml/2006/chart" xmlns:r="http://schemas.openxmlformats.org/officeDocument/2006/relationships" r:id="rId6"/>
          </a:graphicData>
        </a:graphic>
      </p:graphicFrame>
      <p:sp>
        <p:nvSpPr>
          <p:cNvPr id="10" name="Title 2">
            <a:extLst>
              <a:ext uri="{FF2B5EF4-FFF2-40B4-BE49-F238E27FC236}">
                <a16:creationId xmlns:a16="http://schemas.microsoft.com/office/drawing/2014/main" id="{00A5F232-5942-9350-A8CC-6766A69112A7}"/>
              </a:ext>
            </a:extLst>
          </p:cNvPr>
          <p:cNvSpPr txBox="1">
            <a:spLocks/>
          </p:cNvSpPr>
          <p:nvPr/>
        </p:nvSpPr>
        <p:spPr>
          <a:xfrm>
            <a:off x="0" y="0"/>
            <a:ext cx="9144000" cy="692696"/>
          </a:xfrm>
          <a:prstGeom prst="rect">
            <a:avLst/>
          </a:prstGeom>
          <a:solidFill>
            <a:srgbClr val="5B9BD5"/>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IE" sz="3200" b="1" dirty="0">
                <a:latin typeface="Times New Roman" panose="02020603050405020304" pitchFamily="18" charset="0"/>
                <a:cs typeface="Times New Roman" panose="02020603050405020304" pitchFamily="18" charset="0"/>
              </a:rPr>
              <a:t>Athboy Summary Baseline - 2023</a:t>
            </a:r>
          </a:p>
        </p:txBody>
      </p:sp>
      <p:graphicFrame>
        <p:nvGraphicFramePr>
          <p:cNvPr id="2" name="Chart 1">
            <a:extLst>
              <a:ext uri="{FF2B5EF4-FFF2-40B4-BE49-F238E27FC236}">
                <a16:creationId xmlns:a16="http://schemas.microsoft.com/office/drawing/2014/main" id="{04993A08-6208-F290-DC1A-BB16213AB51C}"/>
              </a:ext>
            </a:extLst>
          </p:cNvPr>
          <p:cNvGraphicFramePr>
            <a:graphicFrameLocks/>
          </p:cNvGraphicFramePr>
          <p:nvPr>
            <p:extLst>
              <p:ext uri="{D42A27DB-BD31-4B8C-83A1-F6EECF244321}">
                <p14:modId xmlns:p14="http://schemas.microsoft.com/office/powerpoint/2010/main" val="3306057491"/>
              </p:ext>
            </p:extLst>
          </p:nvPr>
        </p:nvGraphicFramePr>
        <p:xfrm>
          <a:off x="101928" y="3651803"/>
          <a:ext cx="4242897" cy="2855058"/>
        </p:xfrm>
        <a:graphic>
          <a:graphicData uri="http://schemas.openxmlformats.org/drawingml/2006/chart">
            <c:chart xmlns:c="http://schemas.openxmlformats.org/drawingml/2006/chart" xmlns:r="http://schemas.openxmlformats.org/officeDocument/2006/relationships" r:id="rId7"/>
          </a:graphicData>
        </a:graphic>
      </p:graphicFrame>
      <p:sp>
        <p:nvSpPr>
          <p:cNvPr id="9" name="TextBox 8">
            <a:extLst>
              <a:ext uri="{FF2B5EF4-FFF2-40B4-BE49-F238E27FC236}">
                <a16:creationId xmlns:a16="http://schemas.microsoft.com/office/drawing/2014/main" id="{41331ABB-11FF-389F-0309-4F4A749437AF}"/>
              </a:ext>
            </a:extLst>
          </p:cNvPr>
          <p:cNvSpPr txBox="1"/>
          <p:nvPr/>
        </p:nvSpPr>
        <p:spPr>
          <a:xfrm>
            <a:off x="4377049" y="3246242"/>
            <a:ext cx="4571999" cy="960328"/>
          </a:xfrm>
          <a:prstGeom prst="rect">
            <a:avLst/>
          </a:prstGeom>
          <a:noFill/>
        </p:spPr>
        <p:txBody>
          <a:bodyPr wrap="square">
            <a:spAutoFit/>
          </a:bodyPr>
          <a:lstStyle/>
          <a:p>
            <a:pPr>
              <a:lnSpc>
                <a:spcPct val="150000"/>
              </a:lnSpc>
            </a:pPr>
            <a:r>
              <a:rPr lang="en-IE" sz="2000" b="1" dirty="0">
                <a:solidFill>
                  <a:srgbClr val="FF0000"/>
                </a:solidFill>
                <a:latin typeface="Times New Roman" panose="02020603050405020304" pitchFamily="18" charset="0"/>
                <a:cs typeface="Times New Roman" panose="02020603050405020304" pitchFamily="18" charset="0"/>
              </a:rPr>
              <a:t>Baseline is 47,520 tonnes CO</a:t>
            </a:r>
            <a:r>
              <a:rPr lang="en-IE" sz="2000" b="1" baseline="-25000" dirty="0">
                <a:solidFill>
                  <a:srgbClr val="FF0000"/>
                </a:solidFill>
                <a:latin typeface="Times New Roman" panose="02020603050405020304" pitchFamily="18" charset="0"/>
                <a:cs typeface="Times New Roman" panose="02020603050405020304" pitchFamily="18" charset="0"/>
              </a:rPr>
              <a:t>2  </a:t>
            </a:r>
            <a:r>
              <a:rPr lang="en-IE" sz="2000" b="1" dirty="0">
                <a:solidFill>
                  <a:srgbClr val="FF0000"/>
                </a:solidFill>
                <a:latin typeface="Times New Roman" panose="02020603050405020304" pitchFamily="18" charset="0"/>
                <a:cs typeface="Times New Roman" panose="02020603050405020304" pitchFamily="18" charset="0"/>
              </a:rPr>
              <a:t>and </a:t>
            </a:r>
          </a:p>
          <a:p>
            <a:pPr>
              <a:lnSpc>
                <a:spcPct val="150000"/>
              </a:lnSpc>
            </a:pPr>
            <a:r>
              <a:rPr lang="en-IE" sz="2000" b="1" dirty="0">
                <a:solidFill>
                  <a:srgbClr val="FF0000"/>
                </a:solidFill>
                <a:latin typeface="Times New Roman" panose="02020603050405020304" pitchFamily="18" charset="0"/>
                <a:cs typeface="Times New Roman" panose="02020603050405020304" pitchFamily="18" charset="0"/>
              </a:rPr>
              <a:t>164.21 GWh energy per annum in 2023</a:t>
            </a:r>
            <a:endParaRPr lang="en-IE" sz="2000" b="1" baseline="-25000" dirty="0">
              <a:solidFill>
                <a:srgbClr val="FF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BA940AD-A781-64AB-7BAD-98652878DDF3}"/>
              </a:ext>
            </a:extLst>
          </p:cNvPr>
          <p:cNvPicPr>
            <a:picLocks noChangeAspect="1"/>
          </p:cNvPicPr>
          <p:nvPr/>
        </p:nvPicPr>
        <p:blipFill>
          <a:blip r:embed="rId8"/>
          <a:stretch>
            <a:fillRect/>
          </a:stretch>
        </p:blipFill>
        <p:spPr>
          <a:xfrm>
            <a:off x="4591353" y="4581128"/>
            <a:ext cx="3804598" cy="1205613"/>
          </a:xfrm>
          <a:prstGeom prst="rect">
            <a:avLst/>
          </a:prstGeom>
        </p:spPr>
      </p:pic>
      <p:graphicFrame>
        <p:nvGraphicFramePr>
          <p:cNvPr id="6" name="Chart 5">
            <a:extLst>
              <a:ext uri="{FF2B5EF4-FFF2-40B4-BE49-F238E27FC236}">
                <a16:creationId xmlns:a16="http://schemas.microsoft.com/office/drawing/2014/main" id="{FD02CF40-52FC-D81E-329B-5EF8A7F3D20B}"/>
              </a:ext>
            </a:extLst>
          </p:cNvPr>
          <p:cNvGraphicFramePr>
            <a:graphicFrameLocks/>
          </p:cNvGraphicFramePr>
          <p:nvPr>
            <p:extLst>
              <p:ext uri="{D42A27DB-BD31-4B8C-83A1-F6EECF244321}">
                <p14:modId xmlns:p14="http://schemas.microsoft.com/office/powerpoint/2010/main" val="194663095"/>
              </p:ext>
            </p:extLst>
          </p:nvPr>
        </p:nvGraphicFramePr>
        <p:xfrm>
          <a:off x="4659952" y="647411"/>
          <a:ext cx="4382120" cy="3004392"/>
        </p:xfrm>
        <a:graphic>
          <a:graphicData uri="http://schemas.openxmlformats.org/drawingml/2006/chart">
            <c:chart xmlns:c="http://schemas.openxmlformats.org/drawingml/2006/chart" xmlns:r="http://schemas.openxmlformats.org/officeDocument/2006/relationships" r:id="rId9"/>
          </a:graphicData>
        </a:graphic>
      </p:graphicFrame>
      <p:pic>
        <p:nvPicPr>
          <p:cNvPr id="8" name="Audio 7">
            <a:hlinkClick r:id="" action="ppaction://media"/>
            <a:extLst>
              <a:ext uri="{FF2B5EF4-FFF2-40B4-BE49-F238E27FC236}">
                <a16:creationId xmlns:a16="http://schemas.microsoft.com/office/drawing/2014/main" id="{6A7DE647-D5A6-ECCB-A67E-E8AD71ADBB0F}"/>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177597080"/>
      </p:ext>
    </p:extLst>
  </p:cSld>
  <p:clrMapOvr>
    <a:masterClrMapping/>
  </p:clrMapOvr>
  <mc:AlternateContent xmlns:mc="http://schemas.openxmlformats.org/markup-compatibility/2006" xmlns:p14="http://schemas.microsoft.com/office/powerpoint/2010/main">
    <mc:Choice Requires="p14">
      <p:transition spd="slow" p14:dur="2000" advTm="53221"/>
    </mc:Choice>
    <mc:Fallback xmlns="">
      <p:transition spd="slow" advTm="5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39ACE7-5D5D-B443-B775-BBC5D965DC99}"/>
              </a:ext>
            </a:extLst>
          </p:cNvPr>
          <p:cNvPicPr>
            <a:picLocks noChangeAspect="1"/>
          </p:cNvPicPr>
          <p:nvPr/>
        </p:nvPicPr>
        <p:blipFill>
          <a:blip r:embed="rId5"/>
          <a:stretch>
            <a:fillRect/>
          </a:stretch>
        </p:blipFill>
        <p:spPr>
          <a:xfrm>
            <a:off x="467544" y="4725144"/>
            <a:ext cx="1547664" cy="1095537"/>
          </a:xfrm>
          <a:prstGeom prst="rect">
            <a:avLst/>
          </a:prstGeom>
        </p:spPr>
      </p:pic>
      <p:sp>
        <p:nvSpPr>
          <p:cNvPr id="9" name="TextBox 8"/>
          <p:cNvSpPr txBox="1"/>
          <p:nvPr/>
        </p:nvSpPr>
        <p:spPr>
          <a:xfrm>
            <a:off x="7278712" y="873726"/>
            <a:ext cx="1629670" cy="2535566"/>
          </a:xfrm>
          <a:prstGeom prst="rect">
            <a:avLst/>
          </a:prstGeom>
          <a:noFill/>
          <a:ln>
            <a:solidFill>
              <a:schemeClr val="tx1"/>
            </a:solidFill>
          </a:ln>
        </p:spPr>
        <p:txBody>
          <a:bodyPr wrap="square" rtlCol="0">
            <a:spAutoFit/>
          </a:bodyPr>
          <a:lstStyle/>
          <a:p>
            <a:pPr>
              <a:lnSpc>
                <a:spcPct val="150000"/>
              </a:lnSpc>
            </a:pPr>
            <a:r>
              <a:rPr lang="en-US" b="1" dirty="0">
                <a:latin typeface="Times New Roman" panose="02020603050405020304" pitchFamily="18" charset="0"/>
                <a:cs typeface="Times New Roman" panose="02020603050405020304" pitchFamily="18" charset="0"/>
              </a:rPr>
              <a:t>Note</a:t>
            </a:r>
            <a:r>
              <a:rPr lang="en-US" dirty="0">
                <a:latin typeface="Times New Roman" panose="02020603050405020304" pitchFamily="18" charset="0"/>
                <a:cs typeface="Times New Roman" panose="02020603050405020304" pitchFamily="18" charset="0"/>
              </a:rPr>
              <a:t>: Heat loss indicator (HLI) </a:t>
            </a:r>
            <a:r>
              <a:rPr lang="en-US" b="1" dirty="0">
                <a:solidFill>
                  <a:srgbClr val="FF0000"/>
                </a:solidFill>
                <a:latin typeface="Times New Roman" panose="02020603050405020304" pitchFamily="18" charset="0"/>
                <a:cs typeface="Times New Roman" panose="02020603050405020304" pitchFamily="18" charset="0"/>
              </a:rPr>
              <a:t>must be &lt;=2* </a:t>
            </a:r>
            <a:r>
              <a:rPr lang="en-US" dirty="0">
                <a:latin typeface="Times New Roman" panose="02020603050405020304" pitchFamily="18" charset="0"/>
                <a:cs typeface="Times New Roman" panose="02020603050405020304" pitchFamily="18" charset="0"/>
              </a:rPr>
              <a:t>to qualify for SEAI Heat Pump grant</a:t>
            </a:r>
            <a:endParaRPr lang="en-IE"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D77EDF30-47B1-4040-9218-3ABF0B852828}"/>
              </a:ext>
            </a:extLst>
          </p:cNvPr>
          <p:cNvSpPr/>
          <p:nvPr/>
        </p:nvSpPr>
        <p:spPr>
          <a:xfrm>
            <a:off x="162423" y="3083535"/>
            <a:ext cx="8819154" cy="1095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IE" b="1" dirty="0">
                <a:solidFill>
                  <a:schemeClr val="tx1"/>
                </a:solidFill>
                <a:latin typeface="Times New Roman" panose="02020603050405020304" pitchFamily="18" charset="0"/>
                <a:cs typeface="Times New Roman" panose="02020603050405020304" pitchFamily="18" charset="0"/>
              </a:rPr>
              <a:t>Starter</a:t>
            </a:r>
            <a:r>
              <a:rPr lang="en-IE" dirty="0">
                <a:solidFill>
                  <a:schemeClr val="tx1"/>
                </a:solidFill>
                <a:latin typeface="Times New Roman" panose="02020603050405020304" pitchFamily="18" charset="0"/>
                <a:cs typeface="Times New Roman" panose="02020603050405020304" pitchFamily="18" charset="0"/>
              </a:rPr>
              <a:t>: roof insulation, heating controls</a:t>
            </a:r>
          </a:p>
          <a:p>
            <a:pPr marL="285750" indent="-285750">
              <a:lnSpc>
                <a:spcPct val="150000"/>
              </a:lnSpc>
              <a:buFont typeface="Arial" panose="020B0604020202020204" pitchFamily="34" charset="0"/>
              <a:buChar char="•"/>
            </a:pPr>
            <a:r>
              <a:rPr lang="en-IE" b="1" dirty="0">
                <a:solidFill>
                  <a:schemeClr val="tx1"/>
                </a:solidFill>
                <a:latin typeface="Times New Roman" panose="02020603050405020304" pitchFamily="18" charset="0"/>
                <a:cs typeface="Times New Roman" panose="02020603050405020304" pitchFamily="18" charset="0"/>
              </a:rPr>
              <a:t>Standard</a:t>
            </a:r>
            <a:r>
              <a:rPr lang="en-IE" dirty="0">
                <a:solidFill>
                  <a:schemeClr val="tx1"/>
                </a:solidFill>
                <a:latin typeface="Times New Roman" panose="02020603050405020304" pitchFamily="18" charset="0"/>
                <a:cs typeface="Times New Roman" panose="02020603050405020304" pitchFamily="18" charset="0"/>
              </a:rPr>
              <a:t>:  + external/internal wall insulation, condensing boiler &amp; stove</a:t>
            </a:r>
          </a:p>
          <a:p>
            <a:pPr marL="285750" indent="-285750">
              <a:lnSpc>
                <a:spcPct val="150000"/>
              </a:lnSpc>
              <a:buFont typeface="Arial" panose="020B0604020202020204" pitchFamily="34" charset="0"/>
              <a:buChar char="•"/>
            </a:pPr>
            <a:r>
              <a:rPr lang="en-IE" b="1" dirty="0">
                <a:solidFill>
                  <a:schemeClr val="tx1"/>
                </a:solidFill>
                <a:latin typeface="Times New Roman" panose="02020603050405020304" pitchFamily="18" charset="0"/>
                <a:cs typeface="Times New Roman" panose="02020603050405020304" pitchFamily="18" charset="0"/>
              </a:rPr>
              <a:t>Advanced</a:t>
            </a:r>
            <a:r>
              <a:rPr lang="en-IE" dirty="0">
                <a:solidFill>
                  <a:schemeClr val="tx1"/>
                </a:solidFill>
                <a:latin typeface="Times New Roman" panose="02020603050405020304" pitchFamily="18" charset="0"/>
                <a:cs typeface="Times New Roman" panose="02020603050405020304" pitchFamily="18" charset="0"/>
              </a:rPr>
              <a:t>: + external/ internal wall insulation, double glazed windows, heat pump, stove, whole house ventilation</a:t>
            </a:r>
          </a:p>
        </p:txBody>
      </p:sp>
      <p:pic>
        <p:nvPicPr>
          <p:cNvPr id="4" name="Picture 3">
            <a:extLst>
              <a:ext uri="{FF2B5EF4-FFF2-40B4-BE49-F238E27FC236}">
                <a16:creationId xmlns:a16="http://schemas.microsoft.com/office/drawing/2014/main" id="{937DD990-1442-476C-8364-FE1ECD38D02F}"/>
              </a:ext>
            </a:extLst>
          </p:cNvPr>
          <p:cNvPicPr>
            <a:picLocks noChangeAspect="1"/>
          </p:cNvPicPr>
          <p:nvPr/>
        </p:nvPicPr>
        <p:blipFill rotWithShape="1">
          <a:blip r:embed="rId6"/>
          <a:srcRect l="12116" r="7013" b="-8001"/>
          <a:stretch/>
        </p:blipFill>
        <p:spPr>
          <a:xfrm>
            <a:off x="467544" y="5977647"/>
            <a:ext cx="1631637" cy="671849"/>
          </a:xfrm>
          <a:prstGeom prst="rect">
            <a:avLst/>
          </a:prstGeom>
        </p:spPr>
      </p:pic>
      <p:sp>
        <p:nvSpPr>
          <p:cNvPr id="6" name="Title 2">
            <a:extLst>
              <a:ext uri="{FF2B5EF4-FFF2-40B4-BE49-F238E27FC236}">
                <a16:creationId xmlns:a16="http://schemas.microsoft.com/office/drawing/2014/main" id="{5E6C1521-62CA-3AB0-828E-AED79A5A40A7}"/>
              </a:ext>
            </a:extLst>
          </p:cNvPr>
          <p:cNvSpPr txBox="1">
            <a:spLocks/>
          </p:cNvSpPr>
          <p:nvPr/>
        </p:nvSpPr>
        <p:spPr>
          <a:xfrm>
            <a:off x="0" y="0"/>
            <a:ext cx="9144000" cy="692696"/>
          </a:xfrm>
          <a:prstGeom prst="rect">
            <a:avLst/>
          </a:prstGeom>
          <a:solidFill>
            <a:srgbClr val="4DC58D"/>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b="1" dirty="0">
                <a:latin typeface="Times New Roman" panose="02020603050405020304" pitchFamily="18" charset="0"/>
                <a:cs typeface="Times New Roman" panose="02020603050405020304" pitchFamily="18" charset="0"/>
              </a:rPr>
              <a:t>Audits </a:t>
            </a:r>
            <a:r>
              <a:rPr lang="en-IE" sz="3200" b="1"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5 x Residential Survey &amp; Analysis </a:t>
            </a:r>
            <a:endParaRPr lang="en-IE" sz="32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017E4FF-998A-B80F-D5AD-86E511A3460E}"/>
              </a:ext>
            </a:extLst>
          </p:cNvPr>
          <p:cNvPicPr>
            <a:picLocks noChangeAspect="1"/>
          </p:cNvPicPr>
          <p:nvPr/>
        </p:nvPicPr>
        <p:blipFill rotWithShape="1">
          <a:blip r:embed="rId7"/>
          <a:srcRect l="30825" t="14676" r="21917" b="9919"/>
          <a:stretch/>
        </p:blipFill>
        <p:spPr>
          <a:xfrm>
            <a:off x="467544" y="873726"/>
            <a:ext cx="2011050" cy="182502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B235B725-AB6E-2246-02BD-6080ECB44F29}"/>
              </a:ext>
            </a:extLst>
          </p:cNvPr>
          <p:cNvPicPr>
            <a:picLocks noChangeAspect="1"/>
          </p:cNvPicPr>
          <p:nvPr/>
        </p:nvPicPr>
        <p:blipFill rotWithShape="1">
          <a:blip r:embed="rId8"/>
          <a:srcRect l="1" t="-1" r="46234" b="7552"/>
          <a:stretch/>
        </p:blipFill>
        <p:spPr>
          <a:xfrm>
            <a:off x="4907622" y="873727"/>
            <a:ext cx="1931007" cy="182502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CD033E3B-6488-27FF-2FFD-EEFFB5E05C97}"/>
              </a:ext>
            </a:extLst>
          </p:cNvPr>
          <p:cNvPicPr>
            <a:picLocks noChangeAspect="1"/>
          </p:cNvPicPr>
          <p:nvPr/>
        </p:nvPicPr>
        <p:blipFill rotWithShape="1">
          <a:blip r:embed="rId9"/>
          <a:srcRect l="40944" t="7650" r="12746" b="9622"/>
          <a:stretch/>
        </p:blipFill>
        <p:spPr>
          <a:xfrm>
            <a:off x="2715758" y="873727"/>
            <a:ext cx="1954700" cy="182502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BEB39335-4EE2-E02E-CC19-171D418E4C65}"/>
              </a:ext>
            </a:extLst>
          </p:cNvPr>
          <p:cNvPicPr>
            <a:picLocks noChangeAspect="1"/>
          </p:cNvPicPr>
          <p:nvPr/>
        </p:nvPicPr>
        <p:blipFill rotWithShape="1">
          <a:blip r:embed="rId10">
            <a:alphaModFix/>
          </a:blip>
          <a:srcRect l="907" r="9421" b="15459"/>
          <a:stretch/>
        </p:blipFill>
        <p:spPr>
          <a:xfrm>
            <a:off x="2840838" y="4588705"/>
            <a:ext cx="6064574" cy="2060791"/>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7" name="Audio 6">
            <a:hlinkClick r:id="" action="ppaction://media"/>
            <a:extLst>
              <a:ext uri="{FF2B5EF4-FFF2-40B4-BE49-F238E27FC236}">
                <a16:creationId xmlns:a16="http://schemas.microsoft.com/office/drawing/2014/main" id="{2AF9C7B1-D0E3-4DE7-9625-AB8C4C56C97F}"/>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02810"/>
    </mc:Choice>
    <mc:Fallback xmlns="">
      <p:transition spd="slow" advTm="102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2C63567-9A18-430B-817B-152D609F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house with a hedge in front of it&#10;&#10;Description automatically generated">
            <a:extLst>
              <a:ext uri="{FF2B5EF4-FFF2-40B4-BE49-F238E27FC236}">
                <a16:creationId xmlns:a16="http://schemas.microsoft.com/office/drawing/2014/main" id="{3CD228F6-00B5-BBF2-6FE1-488E486D338E}"/>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900"/>
                    </a14:imgEffect>
                    <a14:imgEffect>
                      <a14:brightnessContrast bright="20000" contrast="-40000"/>
                    </a14:imgEffect>
                  </a14:imgLayer>
                </a14:imgProps>
              </a:ext>
              <a:ext uri="{28A0092B-C50C-407E-A947-70E740481C1C}">
                <a14:useLocalDpi xmlns:a14="http://schemas.microsoft.com/office/drawing/2010/main" val="0"/>
              </a:ext>
            </a:extLst>
          </a:blip>
          <a:srcRect l="9838" t="14463" r="5113" b="7120"/>
          <a:stretch/>
        </p:blipFill>
        <p:spPr>
          <a:xfrm>
            <a:off x="1098631" y="2207817"/>
            <a:ext cx="5855213" cy="32958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2">
            <a:extLst>
              <a:ext uri="{FF2B5EF4-FFF2-40B4-BE49-F238E27FC236}">
                <a16:creationId xmlns:a16="http://schemas.microsoft.com/office/drawing/2014/main" id="{AFDC5DE6-225A-140E-A269-FC9B990D97F7}"/>
              </a:ext>
            </a:extLst>
          </p:cNvPr>
          <p:cNvSpPr txBox="1">
            <a:spLocks/>
          </p:cNvSpPr>
          <p:nvPr/>
        </p:nvSpPr>
        <p:spPr>
          <a:xfrm>
            <a:off x="-2287" y="-13931"/>
            <a:ext cx="9144000" cy="692696"/>
          </a:xfrm>
          <a:prstGeom prst="rect">
            <a:avLst/>
          </a:prstGeom>
          <a:solidFill>
            <a:srgbClr val="4DC58D"/>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IE" sz="3200" b="1" dirty="0">
                <a:latin typeface="Times New Roman" panose="02020603050405020304" pitchFamily="18" charset="0"/>
                <a:cs typeface="Times New Roman" panose="02020603050405020304" pitchFamily="18" charset="0"/>
              </a:rPr>
              <a:t>Residential Survey – </a:t>
            </a:r>
            <a:r>
              <a:rPr lang="en-IE" sz="3200" b="1" dirty="0" err="1">
                <a:latin typeface="Times New Roman" panose="02020603050405020304" pitchFamily="18" charset="0"/>
                <a:cs typeface="Times New Roman" panose="02020603050405020304" pitchFamily="18" charset="0"/>
              </a:rPr>
              <a:t>Otterstown</a:t>
            </a:r>
            <a:endParaRPr lang="en-IE" sz="3200" b="1" dirty="0">
              <a:latin typeface="Times New Roman" panose="02020603050405020304" pitchFamily="18" charset="0"/>
              <a:cs typeface="Times New Roman" panose="02020603050405020304" pitchFamily="18" charset="0"/>
            </a:endParaRPr>
          </a:p>
        </p:txBody>
      </p:sp>
      <p:cxnSp>
        <p:nvCxnSpPr>
          <p:cNvPr id="3" name="Connector: Elbow 2">
            <a:extLst>
              <a:ext uri="{FF2B5EF4-FFF2-40B4-BE49-F238E27FC236}">
                <a16:creationId xmlns:a16="http://schemas.microsoft.com/office/drawing/2014/main" id="{337ADBF5-6715-3362-7A01-EE54FE9A066A}"/>
              </a:ext>
            </a:extLst>
          </p:cNvPr>
          <p:cNvCxnSpPr>
            <a:cxnSpLocks/>
          </p:cNvCxnSpPr>
          <p:nvPr/>
        </p:nvCxnSpPr>
        <p:spPr>
          <a:xfrm rot="16200000" flipV="1">
            <a:off x="1261955" y="1553826"/>
            <a:ext cx="1959108" cy="1833797"/>
          </a:xfrm>
          <a:prstGeom prst="bentConnector3">
            <a:avLst>
              <a:gd name="adj1" fmla="val 50000"/>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9603422-608D-2728-4275-8DBBB7F482EB}"/>
              </a:ext>
            </a:extLst>
          </p:cNvPr>
          <p:cNvSpPr txBox="1"/>
          <p:nvPr/>
        </p:nvSpPr>
        <p:spPr>
          <a:xfrm>
            <a:off x="251520" y="1098683"/>
            <a:ext cx="2347117"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Concrete block walls</a:t>
            </a:r>
          </a:p>
        </p:txBody>
      </p:sp>
      <p:cxnSp>
        <p:nvCxnSpPr>
          <p:cNvPr id="20" name="Straight Arrow Connector 19">
            <a:extLst>
              <a:ext uri="{FF2B5EF4-FFF2-40B4-BE49-F238E27FC236}">
                <a16:creationId xmlns:a16="http://schemas.microsoft.com/office/drawing/2014/main" id="{26A76578-122E-C391-7DCC-4BF63A00E74E}"/>
              </a:ext>
            </a:extLst>
          </p:cNvPr>
          <p:cNvCxnSpPr>
            <a:cxnSpLocks/>
          </p:cNvCxnSpPr>
          <p:nvPr/>
        </p:nvCxnSpPr>
        <p:spPr>
          <a:xfrm flipV="1">
            <a:off x="3483484" y="1845114"/>
            <a:ext cx="0" cy="1572440"/>
          </a:xfrm>
          <a:prstGeom prst="straightConnector1">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3753FEF-E88F-569A-C22F-230ABA151134}"/>
              </a:ext>
            </a:extLst>
          </p:cNvPr>
          <p:cNvSpPr txBox="1"/>
          <p:nvPr/>
        </p:nvSpPr>
        <p:spPr>
          <a:xfrm>
            <a:off x="2824616" y="1074331"/>
            <a:ext cx="3215452" cy="707886"/>
          </a:xfrm>
          <a:prstGeom prst="rect">
            <a:avLst/>
          </a:prstGeom>
          <a:noFill/>
        </p:spPr>
        <p:txBody>
          <a:bodyPr wrap="square" rtlCol="0">
            <a:spAutoFit/>
          </a:bodyPr>
          <a:lstStyle/>
          <a:p>
            <a:pPr indent="-228600" defTabSz="914400">
              <a:defRPr/>
            </a:pPr>
            <a:r>
              <a:rPr lang="en-US" sz="2000" dirty="0">
                <a:latin typeface="Times New Roman" panose="02020603050405020304" pitchFamily="18" charset="0"/>
                <a:cs typeface="Times New Roman" panose="02020603050405020304" pitchFamily="18" charset="0"/>
              </a:rPr>
              <a:t>100mm EPS external wall insulation (U=0.27)</a:t>
            </a:r>
          </a:p>
        </p:txBody>
      </p:sp>
      <p:cxnSp>
        <p:nvCxnSpPr>
          <p:cNvPr id="25" name="Connector: Elbow 24">
            <a:extLst>
              <a:ext uri="{FF2B5EF4-FFF2-40B4-BE49-F238E27FC236}">
                <a16:creationId xmlns:a16="http://schemas.microsoft.com/office/drawing/2014/main" id="{C9C1361F-90F8-BD97-585B-DEC4EEA2A150}"/>
              </a:ext>
            </a:extLst>
          </p:cNvPr>
          <p:cNvCxnSpPr>
            <a:cxnSpLocks/>
            <a:stCxn id="48" idx="6"/>
          </p:cNvCxnSpPr>
          <p:nvPr/>
        </p:nvCxnSpPr>
        <p:spPr>
          <a:xfrm>
            <a:off x="5880837" y="4032195"/>
            <a:ext cx="1859515" cy="1519638"/>
          </a:xfrm>
          <a:prstGeom prst="bentConnector3">
            <a:avLst>
              <a:gd name="adj1" fmla="val 99994"/>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81ADD9B-D7AD-D357-6694-891BD3CA168C}"/>
              </a:ext>
            </a:extLst>
          </p:cNvPr>
          <p:cNvSpPr txBox="1"/>
          <p:nvPr/>
        </p:nvSpPr>
        <p:spPr>
          <a:xfrm>
            <a:off x="6283015" y="5512477"/>
            <a:ext cx="2277451" cy="707886"/>
          </a:xfrm>
          <a:prstGeom prst="rect">
            <a:avLst/>
          </a:prstGeom>
          <a:noFill/>
        </p:spPr>
        <p:txBody>
          <a:bodyPr wrap="square">
            <a:spAutoFit/>
          </a:bodyPr>
          <a:lstStyle/>
          <a:p>
            <a:pPr indent="-228600" defTabSz="914400">
              <a:defRPr/>
            </a:pPr>
            <a:r>
              <a:rPr lang="en-US" sz="2000" dirty="0">
                <a:latin typeface="Times New Roman" panose="02020603050405020304" pitchFamily="18" charset="0"/>
                <a:cs typeface="Times New Roman" panose="02020603050405020304" pitchFamily="18" charset="0"/>
              </a:rPr>
              <a:t>New double glazed low-e windows</a:t>
            </a:r>
          </a:p>
        </p:txBody>
      </p:sp>
      <p:cxnSp>
        <p:nvCxnSpPr>
          <p:cNvPr id="32" name="Straight Arrow Connector 31">
            <a:extLst>
              <a:ext uri="{FF2B5EF4-FFF2-40B4-BE49-F238E27FC236}">
                <a16:creationId xmlns:a16="http://schemas.microsoft.com/office/drawing/2014/main" id="{C42DE601-420E-A5FA-B805-82F139CE5D2F}"/>
              </a:ext>
            </a:extLst>
          </p:cNvPr>
          <p:cNvCxnSpPr>
            <a:cxnSpLocks/>
          </p:cNvCxnSpPr>
          <p:nvPr/>
        </p:nvCxnSpPr>
        <p:spPr>
          <a:xfrm>
            <a:off x="5405412" y="3392736"/>
            <a:ext cx="1921720" cy="4784"/>
          </a:xfrm>
          <a:prstGeom prst="straightConnector1">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0CB3748-C6D9-15C4-5AA9-9D9A6450B3D9}"/>
              </a:ext>
            </a:extLst>
          </p:cNvPr>
          <p:cNvSpPr txBox="1"/>
          <p:nvPr/>
        </p:nvSpPr>
        <p:spPr>
          <a:xfrm>
            <a:off x="7327132" y="1874505"/>
            <a:ext cx="1776390" cy="1631216"/>
          </a:xfrm>
          <a:prstGeom prst="rect">
            <a:avLst/>
          </a:prstGeom>
          <a:noFill/>
        </p:spPr>
        <p:txBody>
          <a:bodyPr wrap="square">
            <a:spAutoFit/>
          </a:bodyPr>
          <a:lstStyle/>
          <a:p>
            <a:pPr indent="-228600" defTabSz="914400">
              <a:defRPr/>
            </a:pPr>
            <a:r>
              <a:rPr lang="en-US" sz="2000" dirty="0">
                <a:latin typeface="Times New Roman" panose="02020603050405020304" pitchFamily="18" charset="0"/>
                <a:cs typeface="Times New Roman" panose="02020603050405020304" pitchFamily="18" charset="0"/>
              </a:rPr>
              <a:t>300mm attic insulation, sloping roof insulation (U=0.20)</a:t>
            </a:r>
          </a:p>
        </p:txBody>
      </p:sp>
      <p:cxnSp>
        <p:nvCxnSpPr>
          <p:cNvPr id="36" name="Connector: Elbow 35">
            <a:extLst>
              <a:ext uri="{FF2B5EF4-FFF2-40B4-BE49-F238E27FC236}">
                <a16:creationId xmlns:a16="http://schemas.microsoft.com/office/drawing/2014/main" id="{5EEBD4C0-F393-ADFF-29DE-E1DC7AE83B88}"/>
              </a:ext>
            </a:extLst>
          </p:cNvPr>
          <p:cNvCxnSpPr>
            <a:cxnSpLocks/>
          </p:cNvCxnSpPr>
          <p:nvPr/>
        </p:nvCxnSpPr>
        <p:spPr>
          <a:xfrm>
            <a:off x="3966581" y="4090504"/>
            <a:ext cx="2252748" cy="1710042"/>
          </a:xfrm>
          <a:prstGeom prst="bentConnector3">
            <a:avLst>
              <a:gd name="adj1" fmla="val 50000"/>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1E60CDC9-9EB6-07B1-BB12-4A907D50577A}"/>
              </a:ext>
            </a:extLst>
          </p:cNvPr>
          <p:cNvSpPr/>
          <p:nvPr/>
        </p:nvSpPr>
        <p:spPr>
          <a:xfrm>
            <a:off x="3882222" y="4017485"/>
            <a:ext cx="144016" cy="146037"/>
          </a:xfrm>
          <a:prstGeom prst="ellipse">
            <a:avLst/>
          </a:prstGeom>
          <a:solidFill>
            <a:srgbClr val="C00000"/>
          </a:solidFill>
          <a:ln>
            <a:solidFill>
              <a:srgbClr val="C0000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3DD70D87-5638-45D9-B633-6DB4C567FBD1}"/>
              </a:ext>
            </a:extLst>
          </p:cNvPr>
          <p:cNvSpPr/>
          <p:nvPr/>
        </p:nvSpPr>
        <p:spPr>
          <a:xfrm>
            <a:off x="3059833" y="3369916"/>
            <a:ext cx="144016" cy="146037"/>
          </a:xfrm>
          <a:prstGeom prst="ellipse">
            <a:avLst/>
          </a:prstGeom>
          <a:solidFill>
            <a:srgbClr val="C00000"/>
          </a:solidFill>
          <a:ln>
            <a:solidFill>
              <a:srgbClr val="C0000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BD418C2A-CA9E-55F1-C6CA-12B2EAC0985F}"/>
              </a:ext>
            </a:extLst>
          </p:cNvPr>
          <p:cNvSpPr/>
          <p:nvPr/>
        </p:nvSpPr>
        <p:spPr>
          <a:xfrm>
            <a:off x="3411476" y="3370987"/>
            <a:ext cx="144016" cy="146037"/>
          </a:xfrm>
          <a:prstGeom prst="ellipse">
            <a:avLst/>
          </a:prstGeom>
          <a:solidFill>
            <a:srgbClr val="C00000"/>
          </a:solidFill>
          <a:ln>
            <a:solidFill>
              <a:srgbClr val="C0000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03150F96-5AB2-D4BA-808E-B633F3C40C13}"/>
              </a:ext>
            </a:extLst>
          </p:cNvPr>
          <p:cNvSpPr/>
          <p:nvPr/>
        </p:nvSpPr>
        <p:spPr>
          <a:xfrm>
            <a:off x="5736821" y="3959176"/>
            <a:ext cx="144016" cy="146037"/>
          </a:xfrm>
          <a:prstGeom prst="ellipse">
            <a:avLst/>
          </a:prstGeom>
          <a:solidFill>
            <a:srgbClr val="C00000"/>
          </a:solidFill>
          <a:ln>
            <a:solidFill>
              <a:srgbClr val="C0000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7317CBA0-0B57-A7C9-E37C-2CE73A5C7CB2}"/>
              </a:ext>
            </a:extLst>
          </p:cNvPr>
          <p:cNvSpPr/>
          <p:nvPr/>
        </p:nvSpPr>
        <p:spPr>
          <a:xfrm>
            <a:off x="5400430" y="3324502"/>
            <a:ext cx="144016" cy="146037"/>
          </a:xfrm>
          <a:prstGeom prst="ellipse">
            <a:avLst/>
          </a:prstGeom>
          <a:solidFill>
            <a:srgbClr val="C00000"/>
          </a:solidFill>
          <a:ln>
            <a:solidFill>
              <a:srgbClr val="C0000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Audio 3">
            <a:hlinkClick r:id="" action="ppaction://media"/>
            <a:extLst>
              <a:ext uri="{FF2B5EF4-FFF2-40B4-BE49-F238E27FC236}">
                <a16:creationId xmlns:a16="http://schemas.microsoft.com/office/drawing/2014/main" id="{7E49BB1C-A4EF-55C7-D35B-3D8030F2B62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341488232"/>
      </p:ext>
    </p:extLst>
  </p:cSld>
  <p:clrMapOvr>
    <a:masterClrMapping/>
  </p:clrMapOvr>
  <mc:AlternateContent xmlns:mc="http://schemas.openxmlformats.org/markup-compatibility/2006" xmlns:p14="http://schemas.microsoft.com/office/powerpoint/2010/main">
    <mc:Choice Requires="p14">
      <p:transition spd="slow" p14:dur="2000" advTm="31505"/>
    </mc:Choice>
    <mc:Fallback xmlns="">
      <p:transition spd="slow" advTm="31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748464" cy="548680"/>
          </a:xfrm>
        </p:spPr>
        <p:txBody>
          <a:bodyPr>
            <a:normAutofit/>
          </a:bodyPr>
          <a:lstStyle/>
          <a:p>
            <a:r>
              <a:rPr lang="en-US" sz="3200" b="1" dirty="0">
                <a:solidFill>
                  <a:srgbClr val="002060"/>
                </a:solidFill>
              </a:rPr>
              <a:t>– </a:t>
            </a:r>
            <a:endParaRPr lang="en-IE" sz="3200" b="1" dirty="0">
              <a:solidFill>
                <a:srgbClr val="002060"/>
              </a:solidFill>
            </a:endParaRPr>
          </a:p>
        </p:txBody>
      </p:sp>
      <p:sp>
        <p:nvSpPr>
          <p:cNvPr id="3" name="Title 2">
            <a:extLst>
              <a:ext uri="{FF2B5EF4-FFF2-40B4-BE49-F238E27FC236}">
                <a16:creationId xmlns:a16="http://schemas.microsoft.com/office/drawing/2014/main" id="{583DDB45-8E40-EE97-8472-2F91941B9F8E}"/>
              </a:ext>
            </a:extLst>
          </p:cNvPr>
          <p:cNvSpPr txBox="1">
            <a:spLocks/>
          </p:cNvSpPr>
          <p:nvPr/>
        </p:nvSpPr>
        <p:spPr>
          <a:xfrm>
            <a:off x="0" y="0"/>
            <a:ext cx="9144000" cy="692696"/>
          </a:xfrm>
          <a:prstGeom prst="rect">
            <a:avLst/>
          </a:prstGeom>
          <a:solidFill>
            <a:srgbClr val="4DC58D"/>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600" b="1" dirty="0">
                <a:latin typeface="Times New Roman" panose="02020603050405020304" pitchFamily="18" charset="0"/>
                <a:cs typeface="Times New Roman" panose="02020603050405020304" pitchFamily="18" charset="0"/>
              </a:rPr>
              <a:t>Audits </a:t>
            </a:r>
            <a:r>
              <a:rPr lang="en-IE" sz="2600" b="1" dirty="0">
                <a:latin typeface="Times New Roman" panose="02020603050405020304" pitchFamily="18" charset="0"/>
                <a:cs typeface="Times New Roman" panose="02020603050405020304" pitchFamily="18" charset="0"/>
              </a:rPr>
              <a:t>– Ecological Building System</a:t>
            </a:r>
            <a:r>
              <a:rPr lang="en-US" sz="2600" b="1" dirty="0">
                <a:latin typeface="Times New Roman" panose="02020603050405020304" pitchFamily="18" charset="0"/>
                <a:cs typeface="Times New Roman" panose="02020603050405020304" pitchFamily="18" charset="0"/>
              </a:rPr>
              <a:t> &amp; Darnley Lodge Hotel</a:t>
            </a:r>
            <a:endParaRPr lang="en-IE" sz="26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9E28C5D5-A69B-A00F-D168-B0CE9CC31FB2}"/>
              </a:ext>
            </a:extLst>
          </p:cNvPr>
          <p:cNvPicPr>
            <a:picLocks noChangeAspect="1"/>
          </p:cNvPicPr>
          <p:nvPr/>
        </p:nvPicPr>
        <p:blipFill>
          <a:blip r:embed="rId4"/>
          <a:stretch>
            <a:fillRect/>
          </a:stretch>
        </p:blipFill>
        <p:spPr>
          <a:xfrm>
            <a:off x="542908" y="3987841"/>
            <a:ext cx="7611236" cy="2744145"/>
          </a:xfrm>
          <a:prstGeom prst="rect">
            <a:avLst/>
          </a:prstGeom>
        </p:spPr>
      </p:pic>
      <p:pic>
        <p:nvPicPr>
          <p:cNvPr id="11" name="Picture 10">
            <a:extLst>
              <a:ext uri="{FF2B5EF4-FFF2-40B4-BE49-F238E27FC236}">
                <a16:creationId xmlns:a16="http://schemas.microsoft.com/office/drawing/2014/main" id="{71734640-33C5-2561-9E76-D98C48E9929A}"/>
              </a:ext>
            </a:extLst>
          </p:cNvPr>
          <p:cNvPicPr>
            <a:picLocks noChangeAspect="1"/>
          </p:cNvPicPr>
          <p:nvPr/>
        </p:nvPicPr>
        <p:blipFill>
          <a:blip r:embed="rId5"/>
          <a:stretch>
            <a:fillRect/>
          </a:stretch>
        </p:blipFill>
        <p:spPr>
          <a:xfrm>
            <a:off x="585034" y="807450"/>
            <a:ext cx="4159974" cy="3189539"/>
          </a:xfrm>
          <a:prstGeom prst="rect">
            <a:avLst/>
          </a:prstGeom>
        </p:spPr>
      </p:pic>
      <p:pic>
        <p:nvPicPr>
          <p:cNvPr id="13" name="Picture 12">
            <a:extLst>
              <a:ext uri="{FF2B5EF4-FFF2-40B4-BE49-F238E27FC236}">
                <a16:creationId xmlns:a16="http://schemas.microsoft.com/office/drawing/2014/main" id="{38CC0466-68AE-C40D-B297-ECE21674231A}"/>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4699" t="2192" r="707" b="1756"/>
          <a:stretch/>
        </p:blipFill>
        <p:spPr>
          <a:xfrm>
            <a:off x="5292080" y="850686"/>
            <a:ext cx="2736304" cy="31371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Audio 4">
            <a:hlinkClick r:id="" action="ppaction://media"/>
            <a:extLst>
              <a:ext uri="{FF2B5EF4-FFF2-40B4-BE49-F238E27FC236}">
                <a16:creationId xmlns:a16="http://schemas.microsoft.com/office/drawing/2014/main" id="{525C2975-8A46-A743-73D0-0D8DD236223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963769832"/>
      </p:ext>
    </p:extLst>
  </p:cSld>
  <p:clrMapOvr>
    <a:masterClrMapping/>
  </p:clrMapOvr>
  <mc:AlternateContent xmlns:mc="http://schemas.openxmlformats.org/markup-compatibility/2006" xmlns:p14="http://schemas.microsoft.com/office/powerpoint/2010/main">
    <mc:Choice Requires="p14">
      <p:transition spd="slow" p14:dur="2000" advTm="27070"/>
    </mc:Choice>
    <mc:Fallback xmlns="">
      <p:transition spd="slow" advTm="27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6F8601D0-44FC-8FC9-8BCC-4738B7D89551}"/>
              </a:ext>
            </a:extLst>
          </p:cNvPr>
          <p:cNvSpPr txBox="1">
            <a:spLocks/>
          </p:cNvSpPr>
          <p:nvPr/>
        </p:nvSpPr>
        <p:spPr>
          <a:xfrm>
            <a:off x="0" y="0"/>
            <a:ext cx="9144000" cy="692696"/>
          </a:xfrm>
          <a:prstGeom prst="rect">
            <a:avLst/>
          </a:prstGeom>
          <a:solidFill>
            <a:srgbClr val="FF9933"/>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b="1" dirty="0">
                <a:latin typeface="Times New Roman" panose="02020603050405020304" pitchFamily="18" charset="0"/>
                <a:cs typeface="Times New Roman" panose="02020603050405020304" pitchFamily="18" charset="0"/>
              </a:rPr>
              <a:t>Residential Upgrade Scenario  (2024-2028)</a:t>
            </a:r>
          </a:p>
        </p:txBody>
      </p:sp>
      <p:pic>
        <p:nvPicPr>
          <p:cNvPr id="2" name="Picture 1">
            <a:extLst>
              <a:ext uri="{FF2B5EF4-FFF2-40B4-BE49-F238E27FC236}">
                <a16:creationId xmlns:a16="http://schemas.microsoft.com/office/drawing/2014/main" id="{0C71AB9B-190D-5B11-8DA1-90B36FF7EEF6}"/>
              </a:ext>
            </a:extLst>
          </p:cNvPr>
          <p:cNvPicPr>
            <a:picLocks noChangeAspect="1"/>
          </p:cNvPicPr>
          <p:nvPr/>
        </p:nvPicPr>
        <p:blipFill>
          <a:blip r:embed="rId5"/>
          <a:stretch>
            <a:fillRect/>
          </a:stretch>
        </p:blipFill>
        <p:spPr>
          <a:xfrm>
            <a:off x="7596336" y="5762463"/>
            <a:ext cx="1547664" cy="1095537"/>
          </a:xfrm>
          <a:prstGeom prst="rect">
            <a:avLst/>
          </a:prstGeom>
        </p:spPr>
      </p:pic>
      <p:grpSp>
        <p:nvGrpSpPr>
          <p:cNvPr id="7" name="Group 6">
            <a:extLst>
              <a:ext uri="{FF2B5EF4-FFF2-40B4-BE49-F238E27FC236}">
                <a16:creationId xmlns:a16="http://schemas.microsoft.com/office/drawing/2014/main" id="{7765E957-D12E-E1C3-8574-D70F9A3E699B}"/>
              </a:ext>
            </a:extLst>
          </p:cNvPr>
          <p:cNvGrpSpPr/>
          <p:nvPr/>
        </p:nvGrpSpPr>
        <p:grpSpPr>
          <a:xfrm>
            <a:off x="53970" y="1053150"/>
            <a:ext cx="9101657" cy="5156230"/>
            <a:chOff x="103078" y="33412"/>
            <a:chExt cx="10100604" cy="6094109"/>
          </a:xfrm>
        </p:grpSpPr>
        <p:sp>
          <p:nvSpPr>
            <p:cNvPr id="20" name="Arrow: Bent-Up 19">
              <a:extLst>
                <a:ext uri="{FF2B5EF4-FFF2-40B4-BE49-F238E27FC236}">
                  <a16:creationId xmlns:a16="http://schemas.microsoft.com/office/drawing/2014/main" id="{205123C5-9D4B-9DCD-740C-AA7F5915AB99}"/>
                </a:ext>
              </a:extLst>
            </p:cNvPr>
            <p:cNvSpPr/>
            <p:nvPr/>
          </p:nvSpPr>
          <p:spPr>
            <a:xfrm rot="16200000" flipV="1">
              <a:off x="1438119" y="3937986"/>
              <a:ext cx="638305" cy="648071"/>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5">
                <a:tint val="50000"/>
                <a:hueOff val="-1671256"/>
                <a:satOff val="-6331"/>
                <a:lumOff val="2103"/>
                <a:alphaOff val="0"/>
              </a:schemeClr>
            </a:fillRef>
            <a:effectRef idx="0">
              <a:schemeClr val="accent5">
                <a:tint val="50000"/>
                <a:hueOff val="-1671256"/>
                <a:satOff val="-6331"/>
                <a:lumOff val="2103"/>
                <a:alphaOff val="0"/>
              </a:schemeClr>
            </a:effectRef>
            <a:fontRef idx="minor">
              <a:schemeClr val="lt1">
                <a:hueOff val="0"/>
                <a:satOff val="0"/>
                <a:lumOff val="0"/>
                <a:alphaOff val="0"/>
              </a:schemeClr>
            </a:fontRef>
          </p:style>
          <p:txBody>
            <a:bodyPr/>
            <a:lstStyle/>
            <a:p>
              <a:endParaRPr lang="en-GB" sz="1600" dirty="0">
                <a:latin typeface="Times New Roman" panose="02020603050405020304" pitchFamily="18" charset="0"/>
                <a:cs typeface="Times New Roman" panose="02020603050405020304" pitchFamily="18" charset="0"/>
              </a:endParaRPr>
            </a:p>
          </p:txBody>
        </p:sp>
        <p:sp>
          <p:nvSpPr>
            <p:cNvPr id="23" name="Arrow: Bent-Up 22">
              <a:extLst>
                <a:ext uri="{FF2B5EF4-FFF2-40B4-BE49-F238E27FC236}">
                  <a16:creationId xmlns:a16="http://schemas.microsoft.com/office/drawing/2014/main" id="{819B0CAD-E45B-88BA-1772-1BC58F723F2B}"/>
                </a:ext>
              </a:extLst>
            </p:cNvPr>
            <p:cNvSpPr/>
            <p:nvPr/>
          </p:nvSpPr>
          <p:spPr>
            <a:xfrm rot="16200000" flipV="1">
              <a:off x="2522310" y="3107779"/>
              <a:ext cx="638305" cy="688902"/>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5">
                <a:tint val="50000"/>
                <a:hueOff val="-3342512"/>
                <a:satOff val="-12663"/>
                <a:lumOff val="4207"/>
                <a:alphaOff val="0"/>
              </a:schemeClr>
            </a:fillRef>
            <a:effectRef idx="0">
              <a:schemeClr val="accent5">
                <a:tint val="50000"/>
                <a:hueOff val="-3342512"/>
                <a:satOff val="-12663"/>
                <a:lumOff val="4207"/>
                <a:alphaOff val="0"/>
              </a:schemeClr>
            </a:effectRef>
            <a:fontRef idx="minor">
              <a:schemeClr val="lt1">
                <a:hueOff val="0"/>
                <a:satOff val="0"/>
                <a:lumOff val="0"/>
                <a:alphaOff val="0"/>
              </a:schemeClr>
            </a:fontRef>
          </p:style>
          <p:txBody>
            <a:bodyPr/>
            <a:lstStyle/>
            <a:p>
              <a:endParaRPr lang="en-GB" sz="1600">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id="{612D6558-DDC9-D48C-039F-7F21B0D167EF}"/>
                </a:ext>
              </a:extLst>
            </p:cNvPr>
            <p:cNvSpPr/>
            <p:nvPr/>
          </p:nvSpPr>
          <p:spPr>
            <a:xfrm>
              <a:off x="2081306" y="3734154"/>
              <a:ext cx="831415" cy="752136"/>
            </a:xfrm>
            <a:custGeom>
              <a:avLst/>
              <a:gdLst>
                <a:gd name="connsiteX0" fmla="*/ 0 w 757082"/>
                <a:gd name="connsiteY0" fmla="*/ 107219 h 643185"/>
                <a:gd name="connsiteX1" fmla="*/ 107219 w 757082"/>
                <a:gd name="connsiteY1" fmla="*/ 0 h 643185"/>
                <a:gd name="connsiteX2" fmla="*/ 649863 w 757082"/>
                <a:gd name="connsiteY2" fmla="*/ 0 h 643185"/>
                <a:gd name="connsiteX3" fmla="*/ 757082 w 757082"/>
                <a:gd name="connsiteY3" fmla="*/ 107219 h 643185"/>
                <a:gd name="connsiteX4" fmla="*/ 757082 w 757082"/>
                <a:gd name="connsiteY4" fmla="*/ 535966 h 643185"/>
                <a:gd name="connsiteX5" fmla="*/ 649863 w 757082"/>
                <a:gd name="connsiteY5" fmla="*/ 643185 h 643185"/>
                <a:gd name="connsiteX6" fmla="*/ 107219 w 757082"/>
                <a:gd name="connsiteY6" fmla="*/ 643185 h 643185"/>
                <a:gd name="connsiteX7" fmla="*/ 0 w 757082"/>
                <a:gd name="connsiteY7" fmla="*/ 535966 h 643185"/>
                <a:gd name="connsiteX8" fmla="*/ 0 w 757082"/>
                <a:gd name="connsiteY8" fmla="*/ 107219 h 64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082" h="643185">
                  <a:moveTo>
                    <a:pt x="0" y="107219"/>
                  </a:moveTo>
                  <a:cubicBezTo>
                    <a:pt x="0" y="48004"/>
                    <a:pt x="48004" y="0"/>
                    <a:pt x="107219" y="0"/>
                  </a:cubicBezTo>
                  <a:lnTo>
                    <a:pt x="649863" y="0"/>
                  </a:lnTo>
                  <a:cubicBezTo>
                    <a:pt x="709078" y="0"/>
                    <a:pt x="757082" y="48004"/>
                    <a:pt x="757082" y="107219"/>
                  </a:cubicBezTo>
                  <a:lnTo>
                    <a:pt x="757082" y="535966"/>
                  </a:lnTo>
                  <a:cubicBezTo>
                    <a:pt x="757082" y="595181"/>
                    <a:pt x="709078" y="643185"/>
                    <a:pt x="649863" y="643185"/>
                  </a:cubicBezTo>
                  <a:lnTo>
                    <a:pt x="107219" y="643185"/>
                  </a:lnTo>
                  <a:cubicBezTo>
                    <a:pt x="48004" y="643185"/>
                    <a:pt x="0" y="595181"/>
                    <a:pt x="0" y="535966"/>
                  </a:cubicBezTo>
                  <a:lnTo>
                    <a:pt x="0" y="107219"/>
                  </a:lnTo>
                  <a:close/>
                </a:path>
              </a:pathLst>
            </a:custGeom>
          </p:spPr>
          <p:style>
            <a:lnRef idx="2">
              <a:schemeClr val="lt1">
                <a:hueOff val="0"/>
                <a:satOff val="0"/>
                <a:lumOff val="0"/>
                <a:alphaOff val="0"/>
              </a:schemeClr>
            </a:lnRef>
            <a:fillRef idx="1">
              <a:schemeClr val="accent5">
                <a:hueOff val="-2703417"/>
                <a:satOff val="-6968"/>
                <a:lumOff val="-4706"/>
                <a:alphaOff val="0"/>
              </a:schemeClr>
            </a:fillRef>
            <a:effectRef idx="0">
              <a:schemeClr val="accent5">
                <a:hueOff val="-2703417"/>
                <a:satOff val="-6968"/>
                <a:lumOff val="-4706"/>
                <a:alphaOff val="0"/>
              </a:schemeClr>
            </a:effectRef>
            <a:fontRef idx="minor">
              <a:schemeClr val="lt1"/>
            </a:fontRef>
          </p:style>
          <p:txBody>
            <a:bodyPr spcFirstLastPara="0" vert="horz" wrap="square" lIns="77123" tIns="77123" rIns="77123" bIns="77123" numCol="1" spcCol="1270" anchor="ctr" anchorCtr="0">
              <a:noAutofit/>
            </a:bodyPr>
            <a:lstStyle/>
            <a:p>
              <a:pPr marL="0" lvl="0" indent="0" algn="ctr" defTabSz="533400">
                <a:lnSpc>
                  <a:spcPct val="90000"/>
                </a:lnSpc>
                <a:spcBef>
                  <a:spcPct val="0"/>
                </a:spcBef>
                <a:spcAft>
                  <a:spcPct val="35000"/>
                </a:spcAft>
                <a:buNone/>
              </a:pPr>
              <a:r>
                <a:rPr lang="en-US" sz="2000" b="1" dirty="0">
                  <a:latin typeface="Times New Roman" panose="02020603050405020304" pitchFamily="18" charset="0"/>
                  <a:cs typeface="Times New Roman" panose="02020603050405020304" pitchFamily="18" charset="0"/>
                </a:rPr>
                <a:t>C1</a:t>
              </a:r>
              <a:endParaRPr lang="en-GB" sz="2000" b="1" kern="1200" dirty="0">
                <a:latin typeface="Times New Roman" panose="02020603050405020304" pitchFamily="18" charset="0"/>
                <a:cs typeface="Times New Roman" panose="02020603050405020304" pitchFamily="18" charset="0"/>
              </a:endParaRPr>
            </a:p>
          </p:txBody>
        </p:sp>
        <p:sp>
          <p:nvSpPr>
            <p:cNvPr id="33" name="Freeform: Shape 32">
              <a:extLst>
                <a:ext uri="{FF2B5EF4-FFF2-40B4-BE49-F238E27FC236}">
                  <a16:creationId xmlns:a16="http://schemas.microsoft.com/office/drawing/2014/main" id="{8E450EFD-F407-CCAD-0DC1-6E0D27A7774A}"/>
                </a:ext>
              </a:extLst>
            </p:cNvPr>
            <p:cNvSpPr/>
            <p:nvPr/>
          </p:nvSpPr>
          <p:spPr>
            <a:xfrm>
              <a:off x="6954727" y="33412"/>
              <a:ext cx="3248955" cy="1003017"/>
            </a:xfrm>
            <a:custGeom>
              <a:avLst/>
              <a:gdLst>
                <a:gd name="connsiteX0" fmla="*/ 0 w 2906610"/>
                <a:gd name="connsiteY0" fmla="*/ 0 h 857724"/>
                <a:gd name="connsiteX1" fmla="*/ 2906610 w 2906610"/>
                <a:gd name="connsiteY1" fmla="*/ 0 h 857724"/>
                <a:gd name="connsiteX2" fmla="*/ 2906610 w 2906610"/>
                <a:gd name="connsiteY2" fmla="*/ 857724 h 857724"/>
                <a:gd name="connsiteX3" fmla="*/ 0 w 2906610"/>
                <a:gd name="connsiteY3" fmla="*/ 857724 h 857724"/>
                <a:gd name="connsiteX4" fmla="*/ 0 w 2906610"/>
                <a:gd name="connsiteY4" fmla="*/ 0 h 857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610" h="857724">
                  <a:moveTo>
                    <a:pt x="0" y="0"/>
                  </a:moveTo>
                  <a:lnTo>
                    <a:pt x="2906610" y="0"/>
                  </a:lnTo>
                  <a:lnTo>
                    <a:pt x="2906610" y="857724"/>
                  </a:lnTo>
                  <a:lnTo>
                    <a:pt x="0" y="8577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400" b="1" kern="1200" dirty="0">
                  <a:latin typeface="Times New Roman" panose="02020603050405020304" pitchFamily="18" charset="0"/>
                  <a:cs typeface="Times New Roman" panose="02020603050405020304" pitchFamily="18" charset="0"/>
                </a:rPr>
                <a:t>Category 4A</a:t>
              </a:r>
              <a:r>
                <a:rPr lang="en-US" sz="1400" kern="1200" dirty="0">
                  <a:latin typeface="Times New Roman" panose="02020603050405020304" pitchFamily="18" charset="0"/>
                  <a:cs typeface="Times New Roman" panose="02020603050405020304" pitchFamily="18" charset="0"/>
                </a:rPr>
                <a:t>- </a:t>
              </a:r>
              <a:r>
                <a:rPr lang="en-US" sz="1400" b="1" kern="1200" dirty="0">
                  <a:latin typeface="Times New Roman" panose="02020603050405020304" pitchFamily="18" charset="0"/>
                  <a:cs typeface="Times New Roman" panose="02020603050405020304" pitchFamily="18" charset="0"/>
                </a:rPr>
                <a:t>Advanced measures </a:t>
              </a:r>
              <a:r>
                <a:rPr lang="en-US" sz="1400" kern="1200" dirty="0">
                  <a:latin typeface="Times New Roman" panose="02020603050405020304" pitchFamily="18" charset="0"/>
                  <a:cs typeface="Times New Roman" panose="02020603050405020304" pitchFamily="18" charset="0"/>
                </a:rPr>
                <a:t>(Standard with heat pump and whole house ventilation) &amp; </a:t>
              </a:r>
              <a:r>
                <a:rPr lang="en-US" sz="1400" b="1" kern="1200" dirty="0">
                  <a:latin typeface="Times New Roman" panose="02020603050405020304" pitchFamily="18" charset="0"/>
                  <a:cs typeface="Times New Roman" panose="02020603050405020304" pitchFamily="18" charset="0"/>
                </a:rPr>
                <a:t>PV </a:t>
              </a:r>
              <a:r>
                <a:rPr lang="en-US" sz="1400" kern="1200" dirty="0">
                  <a:latin typeface="Times New Roman" panose="02020603050405020304" pitchFamily="18" charset="0"/>
                  <a:cs typeface="Times New Roman" panose="02020603050405020304" pitchFamily="18" charset="0"/>
                </a:rPr>
                <a:t>– </a:t>
              </a:r>
              <a:r>
                <a:rPr lang="en-US" sz="1400" b="1" dirty="0">
                  <a:solidFill>
                    <a:srgbClr val="FF0000"/>
                  </a:solidFill>
                  <a:latin typeface="Times New Roman" panose="02020603050405020304" pitchFamily="18" charset="0"/>
                  <a:cs typeface="Times New Roman" panose="02020603050405020304" pitchFamily="18" charset="0"/>
                </a:rPr>
                <a:t>75</a:t>
              </a:r>
              <a:r>
                <a:rPr lang="en-US" sz="1400" b="1" kern="1200" dirty="0">
                  <a:solidFill>
                    <a:srgbClr val="FF0000"/>
                  </a:solidFill>
                  <a:latin typeface="Times New Roman" panose="02020603050405020304" pitchFamily="18" charset="0"/>
                  <a:cs typeface="Times New Roman" panose="02020603050405020304" pitchFamily="18" charset="0"/>
                </a:rPr>
                <a:t> homes</a:t>
              </a:r>
              <a:endParaRPr lang="en-GB" sz="1400" b="1" kern="1200" dirty="0">
                <a:solidFill>
                  <a:srgbClr val="FF0000"/>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31CC2407-428D-2A47-3009-6044E6CADA33}"/>
                </a:ext>
              </a:extLst>
            </p:cNvPr>
            <p:cNvGrpSpPr/>
            <p:nvPr/>
          </p:nvGrpSpPr>
          <p:grpSpPr>
            <a:xfrm>
              <a:off x="103078" y="137058"/>
              <a:ext cx="9527608" cy="5990463"/>
              <a:chOff x="103078" y="137058"/>
              <a:chExt cx="9527608" cy="5990463"/>
            </a:xfrm>
          </p:grpSpPr>
          <p:sp>
            <p:nvSpPr>
              <p:cNvPr id="17" name="Arrow: Bent-Up 16">
                <a:extLst>
                  <a:ext uri="{FF2B5EF4-FFF2-40B4-BE49-F238E27FC236}">
                    <a16:creationId xmlns:a16="http://schemas.microsoft.com/office/drawing/2014/main" id="{E532193B-E731-F09A-768C-F4B7B16DBB77}"/>
                  </a:ext>
                </a:extLst>
              </p:cNvPr>
              <p:cNvSpPr/>
              <p:nvPr/>
            </p:nvSpPr>
            <p:spPr>
              <a:xfrm rot="5400000" flipH="1">
                <a:off x="497935" y="4737864"/>
                <a:ext cx="638304" cy="636739"/>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5">
                  <a:tint val="50000"/>
                  <a:hueOff val="0"/>
                  <a:satOff val="0"/>
                  <a:lumOff val="0"/>
                  <a:alphaOff val="0"/>
                </a:schemeClr>
              </a:fillRef>
              <a:effectRef idx="0">
                <a:schemeClr val="accent5">
                  <a:tint val="50000"/>
                  <a:hueOff val="0"/>
                  <a:satOff val="0"/>
                  <a:lumOff val="0"/>
                  <a:alphaOff val="0"/>
                </a:schemeClr>
              </a:effectRef>
              <a:fontRef idx="minor">
                <a:schemeClr val="lt1">
                  <a:hueOff val="0"/>
                  <a:satOff val="0"/>
                  <a:lumOff val="0"/>
                  <a:alphaOff val="0"/>
                </a:schemeClr>
              </a:fontRef>
            </p:style>
            <p:txBody>
              <a:bodyPr/>
              <a:lstStyle/>
              <a:p>
                <a:endParaRPr lang="en-GB" sz="1600">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FBF57B0D-EF1F-EEC1-9C40-F10F1C03091A}"/>
                  </a:ext>
                </a:extLst>
              </p:cNvPr>
              <p:cNvSpPr/>
              <p:nvPr/>
            </p:nvSpPr>
            <p:spPr>
              <a:xfrm>
                <a:off x="103078" y="5375385"/>
                <a:ext cx="831415" cy="752136"/>
              </a:xfrm>
              <a:custGeom>
                <a:avLst/>
                <a:gdLst>
                  <a:gd name="connsiteX0" fmla="*/ 0 w 757082"/>
                  <a:gd name="connsiteY0" fmla="*/ 107219 h 643185"/>
                  <a:gd name="connsiteX1" fmla="*/ 107219 w 757082"/>
                  <a:gd name="connsiteY1" fmla="*/ 0 h 643185"/>
                  <a:gd name="connsiteX2" fmla="*/ 649863 w 757082"/>
                  <a:gd name="connsiteY2" fmla="*/ 0 h 643185"/>
                  <a:gd name="connsiteX3" fmla="*/ 757082 w 757082"/>
                  <a:gd name="connsiteY3" fmla="*/ 107219 h 643185"/>
                  <a:gd name="connsiteX4" fmla="*/ 757082 w 757082"/>
                  <a:gd name="connsiteY4" fmla="*/ 535966 h 643185"/>
                  <a:gd name="connsiteX5" fmla="*/ 649863 w 757082"/>
                  <a:gd name="connsiteY5" fmla="*/ 643185 h 643185"/>
                  <a:gd name="connsiteX6" fmla="*/ 107219 w 757082"/>
                  <a:gd name="connsiteY6" fmla="*/ 643185 h 643185"/>
                  <a:gd name="connsiteX7" fmla="*/ 0 w 757082"/>
                  <a:gd name="connsiteY7" fmla="*/ 535966 h 643185"/>
                  <a:gd name="connsiteX8" fmla="*/ 0 w 757082"/>
                  <a:gd name="connsiteY8" fmla="*/ 107219 h 64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082" h="643185">
                    <a:moveTo>
                      <a:pt x="0" y="107219"/>
                    </a:moveTo>
                    <a:cubicBezTo>
                      <a:pt x="0" y="48004"/>
                      <a:pt x="48004" y="0"/>
                      <a:pt x="107219" y="0"/>
                    </a:cubicBezTo>
                    <a:lnTo>
                      <a:pt x="649863" y="0"/>
                    </a:lnTo>
                    <a:cubicBezTo>
                      <a:pt x="709078" y="0"/>
                      <a:pt x="757082" y="48004"/>
                      <a:pt x="757082" y="107219"/>
                    </a:cubicBezTo>
                    <a:lnTo>
                      <a:pt x="757082" y="535966"/>
                    </a:lnTo>
                    <a:cubicBezTo>
                      <a:pt x="757082" y="595181"/>
                      <a:pt x="709078" y="643185"/>
                      <a:pt x="649863" y="643185"/>
                    </a:cubicBezTo>
                    <a:lnTo>
                      <a:pt x="107219" y="643185"/>
                    </a:lnTo>
                    <a:cubicBezTo>
                      <a:pt x="48004" y="643185"/>
                      <a:pt x="0" y="595181"/>
                      <a:pt x="0" y="535966"/>
                    </a:cubicBezTo>
                    <a:lnTo>
                      <a:pt x="0" y="107219"/>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77123" tIns="77123" rIns="77123" bIns="77123" numCol="1" spcCol="1270" anchor="ctr" anchorCtr="0">
                <a:noAutofit/>
              </a:bodyPr>
              <a:lstStyle/>
              <a:p>
                <a:pPr marL="0" lvl="0" indent="0" algn="ctr" defTabSz="5334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C3</a:t>
                </a:r>
                <a:endParaRPr lang="en-GB" sz="2000" b="1" kern="1200" dirty="0">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D3AD09FD-7437-AF8C-2251-0764EBFF3EDD}"/>
                  </a:ext>
                </a:extLst>
              </p:cNvPr>
              <p:cNvSpPr/>
              <p:nvPr/>
            </p:nvSpPr>
            <p:spPr>
              <a:xfrm>
                <a:off x="934493" y="5375385"/>
                <a:ext cx="3621986" cy="752136"/>
              </a:xfrm>
              <a:custGeom>
                <a:avLst/>
                <a:gdLst>
                  <a:gd name="connsiteX0" fmla="*/ 0 w 3004982"/>
                  <a:gd name="connsiteY0" fmla="*/ 0 h 1179562"/>
                  <a:gd name="connsiteX1" fmla="*/ 3004982 w 3004982"/>
                  <a:gd name="connsiteY1" fmla="*/ 0 h 1179562"/>
                  <a:gd name="connsiteX2" fmla="*/ 3004982 w 3004982"/>
                  <a:gd name="connsiteY2" fmla="*/ 1179562 h 1179562"/>
                  <a:gd name="connsiteX3" fmla="*/ 0 w 3004982"/>
                  <a:gd name="connsiteY3" fmla="*/ 1179562 h 1179562"/>
                  <a:gd name="connsiteX4" fmla="*/ 0 w 3004982"/>
                  <a:gd name="connsiteY4" fmla="*/ 0 h 1179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982" h="1179562">
                    <a:moveTo>
                      <a:pt x="0" y="0"/>
                    </a:moveTo>
                    <a:lnTo>
                      <a:pt x="3004982" y="0"/>
                    </a:lnTo>
                    <a:lnTo>
                      <a:pt x="3004982" y="1179562"/>
                    </a:lnTo>
                    <a:lnTo>
                      <a:pt x="0" y="11795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marL="285750" lvl="1" indent="-285750" algn="l" defTabSz="533400">
                  <a:lnSpc>
                    <a:spcPct val="90000"/>
                  </a:lnSpc>
                  <a:spcBef>
                    <a:spcPct val="0"/>
                  </a:spcBef>
                  <a:spcAft>
                    <a:spcPct val="15000"/>
                  </a:spcAft>
                  <a:buFont typeface="Arial" panose="020B0604020202020204" pitchFamily="34" charset="0"/>
                  <a:buChar char="•"/>
                </a:pPr>
                <a:r>
                  <a:rPr lang="en-US" sz="1400" b="1" kern="1200" dirty="0">
                    <a:latin typeface="Times New Roman" panose="02020603050405020304" pitchFamily="18" charset="0"/>
                    <a:cs typeface="Times New Roman" panose="02020603050405020304" pitchFamily="18" charset="0"/>
                  </a:rPr>
                  <a:t>Category </a:t>
                </a:r>
                <a:r>
                  <a:rPr lang="en-US" sz="1400" b="1" dirty="0">
                    <a:latin typeface="Times New Roman" panose="02020603050405020304" pitchFamily="18" charset="0"/>
                    <a:cs typeface="Times New Roman" panose="02020603050405020304" pitchFamily="18" charset="0"/>
                  </a:rPr>
                  <a:t>2</a:t>
                </a:r>
                <a:r>
                  <a:rPr lang="en-US" sz="1400" b="1" kern="1200" dirty="0">
                    <a:latin typeface="Times New Roman" panose="02020603050405020304" pitchFamily="18" charset="0"/>
                    <a:cs typeface="Times New Roman" panose="02020603050405020304" pitchFamily="18" charset="0"/>
                  </a:rPr>
                  <a:t> - </a:t>
                </a:r>
                <a:r>
                  <a:rPr lang="en-US" sz="1400" kern="1200" dirty="0">
                    <a:latin typeface="Times New Roman" panose="02020603050405020304" pitchFamily="18" charset="0"/>
                    <a:cs typeface="Times New Roman" panose="02020603050405020304" pitchFamily="18" charset="0"/>
                  </a:rPr>
                  <a:t>Roof insulation and heating controls – </a:t>
                </a:r>
                <a:r>
                  <a:rPr lang="en-US" sz="1400" b="1" dirty="0">
                    <a:solidFill>
                      <a:srgbClr val="FF0000"/>
                    </a:solidFill>
                    <a:latin typeface="Times New Roman" panose="02020603050405020304" pitchFamily="18" charset="0"/>
                    <a:cs typeface="Times New Roman" panose="02020603050405020304" pitchFamily="18" charset="0"/>
                  </a:rPr>
                  <a:t>41</a:t>
                </a:r>
                <a:r>
                  <a:rPr lang="en-US" sz="1400" b="1" kern="1200" dirty="0">
                    <a:solidFill>
                      <a:srgbClr val="FF0000"/>
                    </a:solidFill>
                    <a:latin typeface="Times New Roman" panose="02020603050405020304" pitchFamily="18" charset="0"/>
                    <a:cs typeface="Times New Roman" panose="02020603050405020304" pitchFamily="18" charset="0"/>
                  </a:rPr>
                  <a:t> homes </a:t>
                </a:r>
                <a:endParaRPr lang="en-GB" sz="1400" b="1" kern="1200" dirty="0">
                  <a:solidFill>
                    <a:srgbClr val="FF0000"/>
                  </a:solidFill>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169C9D98-1CC6-BC14-95B0-74161E66B589}"/>
                  </a:ext>
                </a:extLst>
              </p:cNvPr>
              <p:cNvSpPr/>
              <p:nvPr/>
            </p:nvSpPr>
            <p:spPr>
              <a:xfrm>
                <a:off x="1122883" y="4575237"/>
                <a:ext cx="831415" cy="752136"/>
              </a:xfrm>
              <a:custGeom>
                <a:avLst/>
                <a:gdLst>
                  <a:gd name="connsiteX0" fmla="*/ 0 w 757082"/>
                  <a:gd name="connsiteY0" fmla="*/ 107219 h 643185"/>
                  <a:gd name="connsiteX1" fmla="*/ 107219 w 757082"/>
                  <a:gd name="connsiteY1" fmla="*/ 0 h 643185"/>
                  <a:gd name="connsiteX2" fmla="*/ 649863 w 757082"/>
                  <a:gd name="connsiteY2" fmla="*/ 0 h 643185"/>
                  <a:gd name="connsiteX3" fmla="*/ 757082 w 757082"/>
                  <a:gd name="connsiteY3" fmla="*/ 107219 h 643185"/>
                  <a:gd name="connsiteX4" fmla="*/ 757082 w 757082"/>
                  <a:gd name="connsiteY4" fmla="*/ 535966 h 643185"/>
                  <a:gd name="connsiteX5" fmla="*/ 649863 w 757082"/>
                  <a:gd name="connsiteY5" fmla="*/ 643185 h 643185"/>
                  <a:gd name="connsiteX6" fmla="*/ 107219 w 757082"/>
                  <a:gd name="connsiteY6" fmla="*/ 643185 h 643185"/>
                  <a:gd name="connsiteX7" fmla="*/ 0 w 757082"/>
                  <a:gd name="connsiteY7" fmla="*/ 535966 h 643185"/>
                  <a:gd name="connsiteX8" fmla="*/ 0 w 757082"/>
                  <a:gd name="connsiteY8" fmla="*/ 107219 h 64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082" h="643185">
                    <a:moveTo>
                      <a:pt x="0" y="107219"/>
                    </a:moveTo>
                    <a:cubicBezTo>
                      <a:pt x="0" y="48004"/>
                      <a:pt x="48004" y="0"/>
                      <a:pt x="107219" y="0"/>
                    </a:cubicBezTo>
                    <a:lnTo>
                      <a:pt x="649863" y="0"/>
                    </a:lnTo>
                    <a:cubicBezTo>
                      <a:pt x="709078" y="0"/>
                      <a:pt x="757082" y="48004"/>
                      <a:pt x="757082" y="107219"/>
                    </a:cubicBezTo>
                    <a:lnTo>
                      <a:pt x="757082" y="535966"/>
                    </a:lnTo>
                    <a:cubicBezTo>
                      <a:pt x="757082" y="595181"/>
                      <a:pt x="709078" y="643185"/>
                      <a:pt x="649863" y="643185"/>
                    </a:cubicBezTo>
                    <a:lnTo>
                      <a:pt x="107219" y="643185"/>
                    </a:lnTo>
                    <a:cubicBezTo>
                      <a:pt x="48004" y="643185"/>
                      <a:pt x="0" y="595181"/>
                      <a:pt x="0" y="535966"/>
                    </a:cubicBezTo>
                    <a:lnTo>
                      <a:pt x="0" y="107219"/>
                    </a:lnTo>
                    <a:close/>
                  </a:path>
                </a:pathLst>
              </a:custGeom>
            </p:spPr>
            <p:style>
              <a:lnRef idx="2">
                <a:schemeClr val="lt1">
                  <a:hueOff val="0"/>
                  <a:satOff val="0"/>
                  <a:lumOff val="0"/>
                  <a:alphaOff val="0"/>
                </a:schemeClr>
              </a:lnRef>
              <a:fillRef idx="1">
                <a:schemeClr val="accent5">
                  <a:hueOff val="-1351709"/>
                  <a:satOff val="-3484"/>
                  <a:lumOff val="-2353"/>
                  <a:alphaOff val="0"/>
                </a:schemeClr>
              </a:fillRef>
              <a:effectRef idx="0">
                <a:schemeClr val="accent5">
                  <a:hueOff val="-1351709"/>
                  <a:satOff val="-3484"/>
                  <a:lumOff val="-2353"/>
                  <a:alphaOff val="0"/>
                </a:schemeClr>
              </a:effectRef>
              <a:fontRef idx="minor">
                <a:schemeClr val="lt1"/>
              </a:fontRef>
            </p:style>
            <p:txBody>
              <a:bodyPr spcFirstLastPara="0" vert="horz" wrap="square" lIns="77123" tIns="77123" rIns="77123" bIns="77123" numCol="1" spcCol="1270" anchor="ctr" anchorCtr="0">
                <a:noAutofit/>
              </a:bodyPr>
              <a:lstStyle/>
              <a:p>
                <a:pPr marL="0" lvl="0" indent="0" algn="ctr" defTabSz="5334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C2</a:t>
                </a:r>
                <a:endParaRPr lang="en-GB" sz="2000" b="1" kern="1200" dirty="0">
                  <a:latin typeface="Times New Roman" panose="02020603050405020304" pitchFamily="18" charset="0"/>
                  <a:cs typeface="Times New Roman" panose="02020603050405020304" pitchFamily="18" charset="0"/>
                </a:endParaRPr>
              </a:p>
            </p:txBody>
          </p:sp>
          <p:sp>
            <p:nvSpPr>
              <p:cNvPr id="22" name="Freeform: Shape 21">
                <a:extLst>
                  <a:ext uri="{FF2B5EF4-FFF2-40B4-BE49-F238E27FC236}">
                    <a16:creationId xmlns:a16="http://schemas.microsoft.com/office/drawing/2014/main" id="{D56CE138-272B-23EC-911E-B49E2AAF8834}"/>
                  </a:ext>
                </a:extLst>
              </p:cNvPr>
              <p:cNvSpPr/>
              <p:nvPr/>
            </p:nvSpPr>
            <p:spPr>
              <a:xfrm>
                <a:off x="1941722" y="4770552"/>
                <a:ext cx="3969547" cy="305952"/>
              </a:xfrm>
              <a:custGeom>
                <a:avLst/>
                <a:gdLst>
                  <a:gd name="connsiteX0" fmla="*/ 0 w 3614648"/>
                  <a:gd name="connsiteY0" fmla="*/ 0 h 261633"/>
                  <a:gd name="connsiteX1" fmla="*/ 3614648 w 3614648"/>
                  <a:gd name="connsiteY1" fmla="*/ 0 h 261633"/>
                  <a:gd name="connsiteX2" fmla="*/ 3614648 w 3614648"/>
                  <a:gd name="connsiteY2" fmla="*/ 261633 h 261633"/>
                  <a:gd name="connsiteX3" fmla="*/ 0 w 3614648"/>
                  <a:gd name="connsiteY3" fmla="*/ 261633 h 261633"/>
                  <a:gd name="connsiteX4" fmla="*/ 0 w 3614648"/>
                  <a:gd name="connsiteY4" fmla="*/ 0 h 261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4648" h="261633">
                    <a:moveTo>
                      <a:pt x="0" y="0"/>
                    </a:moveTo>
                    <a:lnTo>
                      <a:pt x="3614648" y="0"/>
                    </a:lnTo>
                    <a:lnTo>
                      <a:pt x="3614648" y="261633"/>
                    </a:lnTo>
                    <a:lnTo>
                      <a:pt x="0" y="2616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400" b="1" kern="1200" dirty="0">
                    <a:latin typeface="Times New Roman" panose="02020603050405020304" pitchFamily="18" charset="0"/>
                    <a:cs typeface="Times New Roman" panose="02020603050405020304" pitchFamily="18" charset="0"/>
                  </a:rPr>
                  <a:t>Category </a:t>
                </a:r>
                <a:r>
                  <a:rPr lang="en-US" sz="1400" b="1" dirty="0">
                    <a:latin typeface="Times New Roman" panose="02020603050405020304" pitchFamily="18" charset="0"/>
                    <a:cs typeface="Times New Roman" panose="02020603050405020304" pitchFamily="18" charset="0"/>
                  </a:rPr>
                  <a:t>1</a:t>
                </a:r>
                <a:r>
                  <a:rPr lang="en-US" sz="1400" b="1" kern="1200" dirty="0">
                    <a:latin typeface="Times New Roman" panose="02020603050405020304" pitchFamily="18" charset="0"/>
                    <a:cs typeface="Times New Roman" panose="02020603050405020304" pitchFamily="18" charset="0"/>
                  </a:rPr>
                  <a:t> </a:t>
                </a:r>
                <a:r>
                  <a:rPr lang="en-US" sz="1400" kern="1200" dirty="0">
                    <a:latin typeface="Times New Roman" panose="02020603050405020304" pitchFamily="18" charset="0"/>
                    <a:cs typeface="Times New Roman" panose="02020603050405020304" pitchFamily="18" charset="0"/>
                  </a:rPr>
                  <a:t>- </a:t>
                </a:r>
                <a:r>
                  <a:rPr lang="en-US" sz="1400" b="1" kern="1200" dirty="0">
                    <a:latin typeface="Times New Roman" panose="02020603050405020304" pitchFamily="18" charset="0"/>
                    <a:cs typeface="Times New Roman" panose="02020603050405020304" pitchFamily="18" charset="0"/>
                  </a:rPr>
                  <a:t>PV</a:t>
                </a:r>
                <a:r>
                  <a:rPr lang="en-US" sz="1400" kern="1200" dirty="0">
                    <a:latin typeface="Times New Roman" panose="02020603050405020304" pitchFamily="18" charset="0"/>
                    <a:cs typeface="Times New Roman" panose="02020603050405020304" pitchFamily="18" charset="0"/>
                  </a:rPr>
                  <a:t> only– </a:t>
                </a:r>
                <a:r>
                  <a:rPr lang="en-US" sz="1400" b="1" dirty="0">
                    <a:solidFill>
                      <a:srgbClr val="FF0000"/>
                    </a:solidFill>
                    <a:latin typeface="Times New Roman" panose="02020603050405020304" pitchFamily="18" charset="0"/>
                    <a:cs typeface="Times New Roman" panose="02020603050405020304" pitchFamily="18" charset="0"/>
                  </a:rPr>
                  <a:t>100</a:t>
                </a:r>
                <a:r>
                  <a:rPr lang="en-US" sz="1400" b="1" kern="1200" dirty="0">
                    <a:solidFill>
                      <a:srgbClr val="FF0000"/>
                    </a:solidFill>
                    <a:latin typeface="Times New Roman" panose="02020603050405020304" pitchFamily="18" charset="0"/>
                    <a:cs typeface="Times New Roman" panose="02020603050405020304" pitchFamily="18" charset="0"/>
                  </a:rPr>
                  <a:t> homes</a:t>
                </a:r>
                <a:endParaRPr lang="en-GB" sz="1400" b="1" kern="1200" dirty="0">
                  <a:solidFill>
                    <a:srgbClr val="FF0000"/>
                  </a:solidFill>
                  <a:latin typeface="Times New Roman" panose="02020603050405020304" pitchFamily="18" charset="0"/>
                  <a:cs typeface="Times New Roman" panose="02020603050405020304" pitchFamily="18" charset="0"/>
                </a:endParaRPr>
              </a:p>
            </p:txBody>
          </p:sp>
          <p:sp>
            <p:nvSpPr>
              <p:cNvPr id="25" name="Freeform: Shape 24">
                <a:extLst>
                  <a:ext uri="{FF2B5EF4-FFF2-40B4-BE49-F238E27FC236}">
                    <a16:creationId xmlns:a16="http://schemas.microsoft.com/office/drawing/2014/main" id="{E07D9EA3-DE21-824A-ADB4-DB2FBEBC874B}"/>
                  </a:ext>
                </a:extLst>
              </p:cNvPr>
              <p:cNvSpPr/>
              <p:nvPr/>
            </p:nvSpPr>
            <p:spPr>
              <a:xfrm>
                <a:off x="4056355" y="2915019"/>
                <a:ext cx="5460955" cy="826268"/>
              </a:xfrm>
              <a:custGeom>
                <a:avLst/>
                <a:gdLst>
                  <a:gd name="connsiteX0" fmla="*/ 0 w 4972716"/>
                  <a:gd name="connsiteY0" fmla="*/ 0 h 706578"/>
                  <a:gd name="connsiteX1" fmla="*/ 4972716 w 4972716"/>
                  <a:gd name="connsiteY1" fmla="*/ 0 h 706578"/>
                  <a:gd name="connsiteX2" fmla="*/ 4972716 w 4972716"/>
                  <a:gd name="connsiteY2" fmla="*/ 706578 h 706578"/>
                  <a:gd name="connsiteX3" fmla="*/ 0 w 4972716"/>
                  <a:gd name="connsiteY3" fmla="*/ 706578 h 706578"/>
                  <a:gd name="connsiteX4" fmla="*/ 0 w 4972716"/>
                  <a:gd name="connsiteY4" fmla="*/ 0 h 706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716" h="706578">
                    <a:moveTo>
                      <a:pt x="0" y="0"/>
                    </a:moveTo>
                    <a:lnTo>
                      <a:pt x="4972716" y="0"/>
                    </a:lnTo>
                    <a:lnTo>
                      <a:pt x="4972716" y="706578"/>
                    </a:lnTo>
                    <a:lnTo>
                      <a:pt x="0" y="7065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400" b="1" kern="1200" dirty="0">
                    <a:solidFill>
                      <a:schemeClr val="tx1"/>
                    </a:solidFill>
                    <a:latin typeface="Times New Roman" panose="02020603050405020304" pitchFamily="18" charset="0"/>
                    <a:cs typeface="Times New Roman" panose="02020603050405020304" pitchFamily="18" charset="0"/>
                  </a:rPr>
                  <a:t>Category</a:t>
                </a:r>
                <a:r>
                  <a:rPr lang="en-US" sz="1600" b="1" kern="1200" dirty="0">
                    <a:solidFill>
                      <a:schemeClr val="tx1"/>
                    </a:solidFill>
                    <a:latin typeface="Times New Roman" panose="02020603050405020304" pitchFamily="18" charset="0"/>
                    <a:cs typeface="Times New Roman" panose="02020603050405020304" pitchFamily="18" charset="0"/>
                  </a:rPr>
                  <a:t> 3 </a:t>
                </a:r>
                <a:r>
                  <a:rPr lang="en-US" sz="1600" b="1" kern="1200" dirty="0">
                    <a:latin typeface="Times New Roman" panose="02020603050405020304" pitchFamily="18" charset="0"/>
                    <a:cs typeface="Times New Roman" panose="02020603050405020304" pitchFamily="18" charset="0"/>
                  </a:rPr>
                  <a:t>- Standard measures </a:t>
                </a:r>
                <a:r>
                  <a:rPr lang="en-US" sz="1600" kern="1200" dirty="0">
                    <a:latin typeface="Times New Roman" panose="02020603050405020304" pitchFamily="18" charset="0"/>
                    <a:cs typeface="Times New Roman" panose="02020603050405020304" pitchFamily="18" charset="0"/>
                  </a:rPr>
                  <a:t>package (roof insulation, internal or external wall insulation, boiler and heating controls , wood stove) – </a:t>
                </a:r>
                <a:r>
                  <a:rPr lang="en-US" sz="1600" b="1" dirty="0">
                    <a:solidFill>
                      <a:srgbClr val="FF0000"/>
                    </a:solidFill>
                    <a:latin typeface="Times New Roman" panose="02020603050405020304" pitchFamily="18" charset="0"/>
                    <a:cs typeface="Times New Roman" panose="02020603050405020304" pitchFamily="18" charset="0"/>
                  </a:rPr>
                  <a:t>25</a:t>
                </a:r>
                <a:r>
                  <a:rPr lang="en-US" sz="1600" b="1" kern="1200" dirty="0">
                    <a:solidFill>
                      <a:srgbClr val="FF0000"/>
                    </a:solidFill>
                    <a:latin typeface="Times New Roman" panose="02020603050405020304" pitchFamily="18" charset="0"/>
                    <a:cs typeface="Times New Roman" panose="02020603050405020304" pitchFamily="18" charset="0"/>
                  </a:rPr>
                  <a:t> homes</a:t>
                </a:r>
                <a:endParaRPr lang="en-GB" sz="1600" b="1" kern="1200" dirty="0">
                  <a:solidFill>
                    <a:srgbClr val="FF0000"/>
                  </a:solidFill>
                  <a:latin typeface="Times New Roman" panose="02020603050405020304" pitchFamily="18" charset="0"/>
                  <a:cs typeface="Times New Roman" panose="02020603050405020304" pitchFamily="18" charset="0"/>
                </a:endParaRPr>
              </a:p>
            </p:txBody>
          </p:sp>
          <p:sp>
            <p:nvSpPr>
              <p:cNvPr id="26" name="Arrow: Bent-Up 25">
                <a:extLst>
                  <a:ext uri="{FF2B5EF4-FFF2-40B4-BE49-F238E27FC236}">
                    <a16:creationId xmlns:a16="http://schemas.microsoft.com/office/drawing/2014/main" id="{05E0FFCD-C8BE-A3FC-125A-63C9F23AA889}"/>
                  </a:ext>
                </a:extLst>
              </p:cNvPr>
              <p:cNvSpPr/>
              <p:nvPr/>
            </p:nvSpPr>
            <p:spPr>
              <a:xfrm rot="16200000" flipV="1">
                <a:off x="3557381" y="2287402"/>
                <a:ext cx="638305" cy="648070"/>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5">
                  <a:tint val="50000"/>
                  <a:hueOff val="-5013768"/>
                  <a:satOff val="-18994"/>
                  <a:lumOff val="6310"/>
                  <a:alphaOff val="0"/>
                </a:schemeClr>
              </a:fillRef>
              <a:effectRef idx="0">
                <a:schemeClr val="accent5">
                  <a:tint val="50000"/>
                  <a:hueOff val="-5013768"/>
                  <a:satOff val="-18994"/>
                  <a:lumOff val="6310"/>
                  <a:alphaOff val="0"/>
                </a:schemeClr>
              </a:effectRef>
              <a:fontRef idx="minor">
                <a:schemeClr val="lt1">
                  <a:hueOff val="0"/>
                  <a:satOff val="0"/>
                  <a:lumOff val="0"/>
                  <a:alphaOff val="0"/>
                </a:schemeClr>
              </a:fontRef>
            </p:style>
            <p:txBody>
              <a:bodyPr/>
              <a:lstStyle/>
              <a:p>
                <a:endParaRPr lang="en-GB" sz="1600">
                  <a:latin typeface="Times New Roman" panose="02020603050405020304" pitchFamily="18" charset="0"/>
                  <a:cs typeface="Times New Roman" panose="02020603050405020304" pitchFamily="18" charset="0"/>
                </a:endParaRPr>
              </a:p>
            </p:txBody>
          </p:sp>
          <p:sp>
            <p:nvSpPr>
              <p:cNvPr id="27" name="Freeform: Shape 26">
                <a:extLst>
                  <a:ext uri="{FF2B5EF4-FFF2-40B4-BE49-F238E27FC236}">
                    <a16:creationId xmlns:a16="http://schemas.microsoft.com/office/drawing/2014/main" id="{3F2102D0-1266-F769-35A3-CABBE9605830}"/>
                  </a:ext>
                </a:extLst>
              </p:cNvPr>
              <p:cNvSpPr/>
              <p:nvPr/>
            </p:nvSpPr>
            <p:spPr>
              <a:xfrm>
                <a:off x="3185914" y="2899596"/>
                <a:ext cx="831415" cy="752136"/>
              </a:xfrm>
              <a:custGeom>
                <a:avLst/>
                <a:gdLst>
                  <a:gd name="connsiteX0" fmla="*/ 0 w 757082"/>
                  <a:gd name="connsiteY0" fmla="*/ 107219 h 643185"/>
                  <a:gd name="connsiteX1" fmla="*/ 107219 w 757082"/>
                  <a:gd name="connsiteY1" fmla="*/ 0 h 643185"/>
                  <a:gd name="connsiteX2" fmla="*/ 649863 w 757082"/>
                  <a:gd name="connsiteY2" fmla="*/ 0 h 643185"/>
                  <a:gd name="connsiteX3" fmla="*/ 757082 w 757082"/>
                  <a:gd name="connsiteY3" fmla="*/ 107219 h 643185"/>
                  <a:gd name="connsiteX4" fmla="*/ 757082 w 757082"/>
                  <a:gd name="connsiteY4" fmla="*/ 535966 h 643185"/>
                  <a:gd name="connsiteX5" fmla="*/ 649863 w 757082"/>
                  <a:gd name="connsiteY5" fmla="*/ 643185 h 643185"/>
                  <a:gd name="connsiteX6" fmla="*/ 107219 w 757082"/>
                  <a:gd name="connsiteY6" fmla="*/ 643185 h 643185"/>
                  <a:gd name="connsiteX7" fmla="*/ 0 w 757082"/>
                  <a:gd name="connsiteY7" fmla="*/ 535966 h 643185"/>
                  <a:gd name="connsiteX8" fmla="*/ 0 w 757082"/>
                  <a:gd name="connsiteY8" fmla="*/ 107219 h 64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082" h="643185">
                    <a:moveTo>
                      <a:pt x="0" y="107219"/>
                    </a:moveTo>
                    <a:cubicBezTo>
                      <a:pt x="0" y="48004"/>
                      <a:pt x="48004" y="0"/>
                      <a:pt x="107219" y="0"/>
                    </a:cubicBezTo>
                    <a:lnTo>
                      <a:pt x="649863" y="0"/>
                    </a:lnTo>
                    <a:cubicBezTo>
                      <a:pt x="709078" y="0"/>
                      <a:pt x="757082" y="48004"/>
                      <a:pt x="757082" y="107219"/>
                    </a:cubicBezTo>
                    <a:lnTo>
                      <a:pt x="757082" y="535966"/>
                    </a:lnTo>
                    <a:cubicBezTo>
                      <a:pt x="757082" y="595181"/>
                      <a:pt x="709078" y="643185"/>
                      <a:pt x="649863" y="643185"/>
                    </a:cubicBezTo>
                    <a:lnTo>
                      <a:pt x="107219" y="643185"/>
                    </a:lnTo>
                    <a:cubicBezTo>
                      <a:pt x="48004" y="643185"/>
                      <a:pt x="0" y="595181"/>
                      <a:pt x="0" y="535966"/>
                    </a:cubicBezTo>
                    <a:lnTo>
                      <a:pt x="0" y="107219"/>
                    </a:lnTo>
                    <a:close/>
                  </a:path>
                </a:pathLst>
              </a:custGeom>
            </p:spPr>
            <p:style>
              <a:lnRef idx="2">
                <a:schemeClr val="lt1">
                  <a:hueOff val="0"/>
                  <a:satOff val="0"/>
                  <a:lumOff val="0"/>
                  <a:alphaOff val="0"/>
                </a:schemeClr>
              </a:lnRef>
              <a:fillRef idx="1">
                <a:schemeClr val="accent5">
                  <a:hueOff val="-4055126"/>
                  <a:satOff val="-10451"/>
                  <a:lumOff val="-7059"/>
                  <a:alphaOff val="0"/>
                </a:schemeClr>
              </a:fillRef>
              <a:effectRef idx="0">
                <a:schemeClr val="accent5">
                  <a:hueOff val="-4055126"/>
                  <a:satOff val="-10451"/>
                  <a:lumOff val="-7059"/>
                  <a:alphaOff val="0"/>
                </a:schemeClr>
              </a:effectRef>
              <a:fontRef idx="minor">
                <a:schemeClr val="lt1"/>
              </a:fontRef>
            </p:style>
            <p:txBody>
              <a:bodyPr spcFirstLastPara="0" vert="horz" wrap="square" lIns="77123" tIns="77123" rIns="77123" bIns="77123" numCol="1" spcCol="1270" anchor="ctr" anchorCtr="0">
                <a:noAutofit/>
              </a:bodyPr>
              <a:lstStyle/>
              <a:p>
                <a:pPr marL="0" lvl="0" indent="0" algn="ctr" defTabSz="533400">
                  <a:lnSpc>
                    <a:spcPct val="90000"/>
                  </a:lnSpc>
                  <a:spcBef>
                    <a:spcPct val="0"/>
                  </a:spcBef>
                  <a:spcAft>
                    <a:spcPct val="35000"/>
                  </a:spcAft>
                  <a:buNone/>
                </a:pPr>
                <a:r>
                  <a:rPr lang="en-US" sz="2000" b="1" kern="1200" dirty="0">
                    <a:solidFill>
                      <a:schemeClr val="bg1"/>
                    </a:solidFill>
                    <a:latin typeface="Times New Roman" panose="02020603050405020304" pitchFamily="18" charset="0"/>
                    <a:cs typeface="Times New Roman" panose="02020603050405020304" pitchFamily="18" charset="0"/>
                  </a:rPr>
                  <a:t>B</a:t>
                </a:r>
                <a:r>
                  <a:rPr lang="en-US" sz="2000" b="1" dirty="0">
                    <a:solidFill>
                      <a:schemeClr val="bg1"/>
                    </a:solidFill>
                    <a:latin typeface="Times New Roman" panose="02020603050405020304" pitchFamily="18" charset="0"/>
                    <a:cs typeface="Times New Roman" panose="02020603050405020304" pitchFamily="18" charset="0"/>
                  </a:rPr>
                  <a:t>2</a:t>
                </a:r>
                <a:endParaRPr lang="en-GB" sz="2000" b="1" kern="1200" dirty="0">
                  <a:solidFill>
                    <a:schemeClr val="bg1"/>
                  </a:solidFill>
                  <a:latin typeface="Times New Roman" panose="02020603050405020304" pitchFamily="18" charset="0"/>
                  <a:cs typeface="Times New Roman" panose="02020603050405020304" pitchFamily="18" charset="0"/>
                </a:endParaRPr>
              </a:p>
            </p:txBody>
          </p:sp>
          <p:sp>
            <p:nvSpPr>
              <p:cNvPr id="29" name="Arrow: Bent-Up 28">
                <a:extLst>
                  <a:ext uri="{FF2B5EF4-FFF2-40B4-BE49-F238E27FC236}">
                    <a16:creationId xmlns:a16="http://schemas.microsoft.com/office/drawing/2014/main" id="{E02AC889-F6D5-E72E-F9AE-DE7C32975C09}"/>
                  </a:ext>
                </a:extLst>
              </p:cNvPr>
              <p:cNvSpPr/>
              <p:nvPr/>
            </p:nvSpPr>
            <p:spPr>
              <a:xfrm rot="16200000" flipV="1">
                <a:off x="5474701" y="392773"/>
                <a:ext cx="686290" cy="636740"/>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5">
                  <a:tint val="50000"/>
                  <a:hueOff val="-6685025"/>
                  <a:satOff val="-25325"/>
                  <a:lumOff val="8413"/>
                  <a:alphaOff val="0"/>
                </a:schemeClr>
              </a:fillRef>
              <a:effectRef idx="0">
                <a:schemeClr val="accent5">
                  <a:tint val="50000"/>
                  <a:hueOff val="-6685025"/>
                  <a:satOff val="-25325"/>
                  <a:lumOff val="8413"/>
                  <a:alphaOff val="0"/>
                </a:schemeClr>
              </a:effectRef>
              <a:fontRef idx="minor">
                <a:schemeClr val="lt1">
                  <a:hueOff val="0"/>
                  <a:satOff val="0"/>
                  <a:lumOff val="0"/>
                  <a:alphaOff val="0"/>
                </a:schemeClr>
              </a:fontRef>
            </p:style>
            <p:txBody>
              <a:bodyPr/>
              <a:lstStyle/>
              <a:p>
                <a:endParaRPr lang="en-GB" sz="1600">
                  <a:latin typeface="Times New Roman" panose="02020603050405020304" pitchFamily="18" charset="0"/>
                  <a:cs typeface="Times New Roman" panose="02020603050405020304" pitchFamily="18" charset="0"/>
                </a:endParaRPr>
              </a:p>
            </p:txBody>
          </p:sp>
          <p:sp>
            <p:nvSpPr>
              <p:cNvPr id="30" name="Freeform: Shape 29">
                <a:extLst>
                  <a:ext uri="{FF2B5EF4-FFF2-40B4-BE49-F238E27FC236}">
                    <a16:creationId xmlns:a16="http://schemas.microsoft.com/office/drawing/2014/main" id="{BA485824-C7DE-C3B5-E7AF-EF0988F7DF10}"/>
                  </a:ext>
                </a:extLst>
              </p:cNvPr>
              <p:cNvSpPr/>
              <p:nvPr/>
            </p:nvSpPr>
            <p:spPr>
              <a:xfrm>
                <a:off x="5226682" y="1074836"/>
                <a:ext cx="831415" cy="752136"/>
              </a:xfrm>
              <a:custGeom>
                <a:avLst/>
                <a:gdLst>
                  <a:gd name="connsiteX0" fmla="*/ 0 w 757082"/>
                  <a:gd name="connsiteY0" fmla="*/ 107219 h 643185"/>
                  <a:gd name="connsiteX1" fmla="*/ 107219 w 757082"/>
                  <a:gd name="connsiteY1" fmla="*/ 0 h 643185"/>
                  <a:gd name="connsiteX2" fmla="*/ 649863 w 757082"/>
                  <a:gd name="connsiteY2" fmla="*/ 0 h 643185"/>
                  <a:gd name="connsiteX3" fmla="*/ 757082 w 757082"/>
                  <a:gd name="connsiteY3" fmla="*/ 107219 h 643185"/>
                  <a:gd name="connsiteX4" fmla="*/ 757082 w 757082"/>
                  <a:gd name="connsiteY4" fmla="*/ 535966 h 643185"/>
                  <a:gd name="connsiteX5" fmla="*/ 649863 w 757082"/>
                  <a:gd name="connsiteY5" fmla="*/ 643185 h 643185"/>
                  <a:gd name="connsiteX6" fmla="*/ 107219 w 757082"/>
                  <a:gd name="connsiteY6" fmla="*/ 643185 h 643185"/>
                  <a:gd name="connsiteX7" fmla="*/ 0 w 757082"/>
                  <a:gd name="connsiteY7" fmla="*/ 535966 h 643185"/>
                  <a:gd name="connsiteX8" fmla="*/ 0 w 757082"/>
                  <a:gd name="connsiteY8" fmla="*/ 107219 h 64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082" h="643185">
                    <a:moveTo>
                      <a:pt x="0" y="107219"/>
                    </a:moveTo>
                    <a:cubicBezTo>
                      <a:pt x="0" y="48004"/>
                      <a:pt x="48004" y="0"/>
                      <a:pt x="107219" y="0"/>
                    </a:cubicBezTo>
                    <a:lnTo>
                      <a:pt x="649863" y="0"/>
                    </a:lnTo>
                    <a:cubicBezTo>
                      <a:pt x="709078" y="0"/>
                      <a:pt x="757082" y="48004"/>
                      <a:pt x="757082" y="107219"/>
                    </a:cubicBezTo>
                    <a:lnTo>
                      <a:pt x="757082" y="535966"/>
                    </a:lnTo>
                    <a:cubicBezTo>
                      <a:pt x="757082" y="595181"/>
                      <a:pt x="709078" y="643185"/>
                      <a:pt x="649863" y="643185"/>
                    </a:cubicBezTo>
                    <a:lnTo>
                      <a:pt x="107219" y="643185"/>
                    </a:lnTo>
                    <a:cubicBezTo>
                      <a:pt x="48004" y="643185"/>
                      <a:pt x="0" y="595181"/>
                      <a:pt x="0" y="535966"/>
                    </a:cubicBezTo>
                    <a:lnTo>
                      <a:pt x="0" y="107219"/>
                    </a:lnTo>
                    <a:close/>
                  </a:path>
                </a:pathLst>
              </a:custGeom>
            </p:spPr>
            <p:style>
              <a:lnRef idx="2">
                <a:schemeClr val="lt1">
                  <a:hueOff val="0"/>
                  <a:satOff val="0"/>
                  <a:lumOff val="0"/>
                  <a:alphaOff val="0"/>
                </a:schemeClr>
              </a:lnRef>
              <a:fillRef idx="1">
                <a:schemeClr val="accent5">
                  <a:hueOff val="-5406834"/>
                  <a:satOff val="-13935"/>
                  <a:lumOff val="-9412"/>
                  <a:alphaOff val="0"/>
                </a:schemeClr>
              </a:fillRef>
              <a:effectRef idx="0">
                <a:schemeClr val="accent5">
                  <a:hueOff val="-5406834"/>
                  <a:satOff val="-13935"/>
                  <a:lumOff val="-9412"/>
                  <a:alphaOff val="0"/>
                </a:schemeClr>
              </a:effectRef>
              <a:fontRef idx="minor">
                <a:schemeClr val="lt1"/>
              </a:fontRef>
            </p:style>
            <p:txBody>
              <a:bodyPr spcFirstLastPara="0" vert="horz" wrap="square" lIns="77123" tIns="77123" rIns="77123" bIns="77123" numCol="1" spcCol="1270" anchor="ctr" anchorCtr="0">
                <a:noAutofit/>
              </a:bodyPr>
              <a:lstStyle/>
              <a:p>
                <a:pPr marL="0" lvl="0" indent="0" algn="ctr" defTabSz="5334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A3</a:t>
                </a:r>
                <a:endParaRPr lang="en-GB" sz="2000" b="1" kern="1200" dirty="0">
                  <a:latin typeface="Times New Roman" panose="02020603050405020304" pitchFamily="18" charset="0"/>
                  <a:cs typeface="Times New Roman" panose="02020603050405020304" pitchFamily="18" charset="0"/>
                </a:endParaRPr>
              </a:p>
            </p:txBody>
          </p:sp>
          <p:sp>
            <p:nvSpPr>
              <p:cNvPr id="31" name="Freeform: Shape 30">
                <a:extLst>
                  <a:ext uri="{FF2B5EF4-FFF2-40B4-BE49-F238E27FC236}">
                    <a16:creationId xmlns:a16="http://schemas.microsoft.com/office/drawing/2014/main" id="{A0370DE1-3A33-CEA4-070F-3BCD33BA2FE2}"/>
                  </a:ext>
                </a:extLst>
              </p:cNvPr>
              <p:cNvSpPr/>
              <p:nvPr/>
            </p:nvSpPr>
            <p:spPr>
              <a:xfrm>
                <a:off x="6077824" y="1089624"/>
                <a:ext cx="3552862" cy="751591"/>
              </a:xfrm>
              <a:custGeom>
                <a:avLst/>
                <a:gdLst>
                  <a:gd name="connsiteX0" fmla="*/ 0 w 2900768"/>
                  <a:gd name="connsiteY0" fmla="*/ 0 h 642719"/>
                  <a:gd name="connsiteX1" fmla="*/ 2900768 w 2900768"/>
                  <a:gd name="connsiteY1" fmla="*/ 0 h 642719"/>
                  <a:gd name="connsiteX2" fmla="*/ 2900768 w 2900768"/>
                  <a:gd name="connsiteY2" fmla="*/ 642719 h 642719"/>
                  <a:gd name="connsiteX3" fmla="*/ 0 w 2900768"/>
                  <a:gd name="connsiteY3" fmla="*/ 642719 h 642719"/>
                  <a:gd name="connsiteX4" fmla="*/ 0 w 2900768"/>
                  <a:gd name="connsiteY4" fmla="*/ 0 h 642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768" h="642719">
                    <a:moveTo>
                      <a:pt x="0" y="0"/>
                    </a:moveTo>
                    <a:lnTo>
                      <a:pt x="2900768" y="0"/>
                    </a:lnTo>
                    <a:lnTo>
                      <a:pt x="2900768" y="642719"/>
                    </a:lnTo>
                    <a:lnTo>
                      <a:pt x="0" y="6427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400" b="1" kern="1200" dirty="0">
                    <a:latin typeface="Times New Roman" panose="02020603050405020304" pitchFamily="18" charset="0"/>
                    <a:cs typeface="Times New Roman" panose="02020603050405020304" pitchFamily="18" charset="0"/>
                  </a:rPr>
                  <a:t>Category 4 </a:t>
                </a:r>
                <a:r>
                  <a:rPr lang="en-US" sz="1400" kern="1200" dirty="0">
                    <a:latin typeface="Times New Roman" panose="02020603050405020304" pitchFamily="18" charset="0"/>
                    <a:cs typeface="Times New Roman" panose="02020603050405020304" pitchFamily="18" charset="0"/>
                  </a:rPr>
                  <a:t>- </a:t>
                </a:r>
                <a:r>
                  <a:rPr lang="en-US" sz="1400" b="1" kern="1200" dirty="0">
                    <a:latin typeface="Times New Roman" panose="02020603050405020304" pitchFamily="18" charset="0"/>
                    <a:cs typeface="Times New Roman" panose="02020603050405020304" pitchFamily="18" charset="0"/>
                  </a:rPr>
                  <a:t>Advanced measures </a:t>
                </a:r>
                <a:r>
                  <a:rPr lang="en-US" sz="1400" kern="1200" dirty="0">
                    <a:latin typeface="Times New Roman" panose="02020603050405020304" pitchFamily="18" charset="0"/>
                    <a:cs typeface="Times New Roman" panose="02020603050405020304" pitchFamily="18" charset="0"/>
                  </a:rPr>
                  <a:t>(Standard with heat pump and whole house ventilation) – </a:t>
                </a:r>
                <a:r>
                  <a:rPr lang="en-US" sz="1400" b="1" dirty="0">
                    <a:solidFill>
                      <a:srgbClr val="FF0000"/>
                    </a:solidFill>
                    <a:latin typeface="Times New Roman" panose="02020603050405020304" pitchFamily="18" charset="0"/>
                    <a:cs typeface="Times New Roman" panose="02020603050405020304" pitchFamily="18" charset="0"/>
                  </a:rPr>
                  <a:t>100</a:t>
                </a:r>
                <a:r>
                  <a:rPr lang="en-US" sz="1400" b="1" kern="1200" dirty="0">
                    <a:solidFill>
                      <a:srgbClr val="FF0000"/>
                    </a:solidFill>
                    <a:latin typeface="Times New Roman" panose="02020603050405020304" pitchFamily="18" charset="0"/>
                    <a:cs typeface="Times New Roman" panose="02020603050405020304" pitchFamily="18" charset="0"/>
                  </a:rPr>
                  <a:t> homes</a:t>
                </a:r>
                <a:endParaRPr lang="en-GB" sz="1400" b="1" kern="1200" dirty="0">
                  <a:solidFill>
                    <a:srgbClr val="FF0000"/>
                  </a:solidFill>
                  <a:latin typeface="Times New Roman" panose="02020603050405020304" pitchFamily="18" charset="0"/>
                  <a:cs typeface="Times New Roman" panose="02020603050405020304" pitchFamily="18" charset="0"/>
                </a:endParaRPr>
              </a:p>
            </p:txBody>
          </p:sp>
          <p:sp>
            <p:nvSpPr>
              <p:cNvPr id="32" name="Freeform: Shape 31">
                <a:extLst>
                  <a:ext uri="{FF2B5EF4-FFF2-40B4-BE49-F238E27FC236}">
                    <a16:creationId xmlns:a16="http://schemas.microsoft.com/office/drawing/2014/main" id="{E2941505-792C-0B1E-D65B-6AC9141092C8}"/>
                  </a:ext>
                </a:extLst>
              </p:cNvPr>
              <p:cNvSpPr/>
              <p:nvPr/>
            </p:nvSpPr>
            <p:spPr>
              <a:xfrm>
                <a:off x="6123313" y="137058"/>
                <a:ext cx="831415" cy="752136"/>
              </a:xfrm>
              <a:custGeom>
                <a:avLst/>
                <a:gdLst>
                  <a:gd name="connsiteX0" fmla="*/ 0 w 757082"/>
                  <a:gd name="connsiteY0" fmla="*/ 107219 h 643185"/>
                  <a:gd name="connsiteX1" fmla="*/ 107219 w 757082"/>
                  <a:gd name="connsiteY1" fmla="*/ 0 h 643185"/>
                  <a:gd name="connsiteX2" fmla="*/ 649863 w 757082"/>
                  <a:gd name="connsiteY2" fmla="*/ 0 h 643185"/>
                  <a:gd name="connsiteX3" fmla="*/ 757082 w 757082"/>
                  <a:gd name="connsiteY3" fmla="*/ 107219 h 643185"/>
                  <a:gd name="connsiteX4" fmla="*/ 757082 w 757082"/>
                  <a:gd name="connsiteY4" fmla="*/ 535966 h 643185"/>
                  <a:gd name="connsiteX5" fmla="*/ 649863 w 757082"/>
                  <a:gd name="connsiteY5" fmla="*/ 643185 h 643185"/>
                  <a:gd name="connsiteX6" fmla="*/ 107219 w 757082"/>
                  <a:gd name="connsiteY6" fmla="*/ 643185 h 643185"/>
                  <a:gd name="connsiteX7" fmla="*/ 0 w 757082"/>
                  <a:gd name="connsiteY7" fmla="*/ 535966 h 643185"/>
                  <a:gd name="connsiteX8" fmla="*/ 0 w 757082"/>
                  <a:gd name="connsiteY8" fmla="*/ 107219 h 64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082" h="643185">
                    <a:moveTo>
                      <a:pt x="0" y="107219"/>
                    </a:moveTo>
                    <a:cubicBezTo>
                      <a:pt x="0" y="48004"/>
                      <a:pt x="48004" y="0"/>
                      <a:pt x="107219" y="0"/>
                    </a:cubicBezTo>
                    <a:lnTo>
                      <a:pt x="649863" y="0"/>
                    </a:lnTo>
                    <a:cubicBezTo>
                      <a:pt x="709078" y="0"/>
                      <a:pt x="757082" y="48004"/>
                      <a:pt x="757082" y="107219"/>
                    </a:cubicBezTo>
                    <a:lnTo>
                      <a:pt x="757082" y="535966"/>
                    </a:lnTo>
                    <a:cubicBezTo>
                      <a:pt x="757082" y="595181"/>
                      <a:pt x="709078" y="643185"/>
                      <a:pt x="649863" y="643185"/>
                    </a:cubicBezTo>
                    <a:lnTo>
                      <a:pt x="107219" y="643185"/>
                    </a:lnTo>
                    <a:cubicBezTo>
                      <a:pt x="48004" y="643185"/>
                      <a:pt x="0" y="595181"/>
                      <a:pt x="0" y="535966"/>
                    </a:cubicBezTo>
                    <a:lnTo>
                      <a:pt x="0" y="107219"/>
                    </a:lnTo>
                    <a:close/>
                  </a:path>
                </a:pathLst>
              </a:cu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77123" tIns="77123" rIns="77123" bIns="77123" numCol="1" spcCol="1270" anchor="ctr" anchorCtr="0">
                <a:noAutofit/>
              </a:bodyPr>
              <a:lstStyle/>
              <a:p>
                <a:pPr marL="0" lvl="0" indent="0" algn="ctr" defTabSz="5334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A2</a:t>
                </a:r>
                <a:endParaRPr lang="en-GB" sz="2000" b="1" kern="1200" dirty="0">
                  <a:latin typeface="Times New Roman" panose="02020603050405020304" pitchFamily="18" charset="0"/>
                  <a:cs typeface="Times New Roman" panose="02020603050405020304" pitchFamily="18" charset="0"/>
                </a:endParaRPr>
              </a:p>
            </p:txBody>
          </p:sp>
          <p:pic>
            <p:nvPicPr>
              <p:cNvPr id="9" name="Picture 8" descr="A black and white image of a person walking&#10;&#10;Description automatically generated">
                <a:extLst>
                  <a:ext uri="{FF2B5EF4-FFF2-40B4-BE49-F238E27FC236}">
                    <a16:creationId xmlns:a16="http://schemas.microsoft.com/office/drawing/2014/main" id="{012375D4-034B-90FA-42CC-4A650D16BE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7145" y="1406257"/>
                <a:ext cx="1634124" cy="2740649"/>
              </a:xfrm>
              <a:prstGeom prst="rect">
                <a:avLst/>
              </a:prstGeom>
            </p:spPr>
          </p:pic>
        </p:grpSp>
      </p:grpSp>
      <p:sp>
        <p:nvSpPr>
          <p:cNvPr id="10" name="Arrow: Bent-Up 9">
            <a:extLst>
              <a:ext uri="{FF2B5EF4-FFF2-40B4-BE49-F238E27FC236}">
                <a16:creationId xmlns:a16="http://schemas.microsoft.com/office/drawing/2014/main" id="{DE27F9DC-9064-9A3F-8000-3874DE80F45C}"/>
              </a:ext>
            </a:extLst>
          </p:cNvPr>
          <p:cNvSpPr/>
          <p:nvPr/>
        </p:nvSpPr>
        <p:spPr>
          <a:xfrm rot="16200000" flipV="1">
            <a:off x="4091075" y="2204582"/>
            <a:ext cx="540070" cy="583978"/>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5">
              <a:tint val="50000"/>
              <a:hueOff val="-5013768"/>
              <a:satOff val="-18994"/>
              <a:lumOff val="6310"/>
              <a:alphaOff val="0"/>
            </a:schemeClr>
          </a:fillRef>
          <a:effectRef idx="0">
            <a:schemeClr val="accent5">
              <a:tint val="50000"/>
              <a:hueOff val="-5013768"/>
              <a:satOff val="-18994"/>
              <a:lumOff val="6310"/>
              <a:alphaOff val="0"/>
            </a:schemeClr>
          </a:effectRef>
          <a:fontRef idx="minor">
            <a:schemeClr val="lt1">
              <a:hueOff val="0"/>
              <a:satOff val="0"/>
              <a:lumOff val="0"/>
              <a:alphaOff val="0"/>
            </a:schemeClr>
          </a:fontRef>
        </p:style>
        <p:txBody>
          <a:bodyPr/>
          <a:lstStyle/>
          <a:p>
            <a:endParaRPr lang="en-GB" sz="1600">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52D2D9DF-E3B4-1A55-008F-A797B834DEB0}"/>
              </a:ext>
            </a:extLst>
          </p:cNvPr>
          <p:cNvSpPr/>
          <p:nvPr/>
        </p:nvSpPr>
        <p:spPr>
          <a:xfrm>
            <a:off x="3702536" y="2740383"/>
            <a:ext cx="749189" cy="636383"/>
          </a:xfrm>
          <a:custGeom>
            <a:avLst/>
            <a:gdLst>
              <a:gd name="connsiteX0" fmla="*/ 0 w 757082"/>
              <a:gd name="connsiteY0" fmla="*/ 107219 h 643185"/>
              <a:gd name="connsiteX1" fmla="*/ 107219 w 757082"/>
              <a:gd name="connsiteY1" fmla="*/ 0 h 643185"/>
              <a:gd name="connsiteX2" fmla="*/ 649863 w 757082"/>
              <a:gd name="connsiteY2" fmla="*/ 0 h 643185"/>
              <a:gd name="connsiteX3" fmla="*/ 757082 w 757082"/>
              <a:gd name="connsiteY3" fmla="*/ 107219 h 643185"/>
              <a:gd name="connsiteX4" fmla="*/ 757082 w 757082"/>
              <a:gd name="connsiteY4" fmla="*/ 535966 h 643185"/>
              <a:gd name="connsiteX5" fmla="*/ 649863 w 757082"/>
              <a:gd name="connsiteY5" fmla="*/ 643185 h 643185"/>
              <a:gd name="connsiteX6" fmla="*/ 107219 w 757082"/>
              <a:gd name="connsiteY6" fmla="*/ 643185 h 643185"/>
              <a:gd name="connsiteX7" fmla="*/ 0 w 757082"/>
              <a:gd name="connsiteY7" fmla="*/ 535966 h 643185"/>
              <a:gd name="connsiteX8" fmla="*/ 0 w 757082"/>
              <a:gd name="connsiteY8" fmla="*/ 107219 h 64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082" h="643185">
                <a:moveTo>
                  <a:pt x="0" y="107219"/>
                </a:moveTo>
                <a:cubicBezTo>
                  <a:pt x="0" y="48004"/>
                  <a:pt x="48004" y="0"/>
                  <a:pt x="107219" y="0"/>
                </a:cubicBezTo>
                <a:lnTo>
                  <a:pt x="649863" y="0"/>
                </a:lnTo>
                <a:cubicBezTo>
                  <a:pt x="709078" y="0"/>
                  <a:pt x="757082" y="48004"/>
                  <a:pt x="757082" y="107219"/>
                </a:cubicBezTo>
                <a:lnTo>
                  <a:pt x="757082" y="535966"/>
                </a:lnTo>
                <a:cubicBezTo>
                  <a:pt x="757082" y="595181"/>
                  <a:pt x="709078" y="643185"/>
                  <a:pt x="649863" y="643185"/>
                </a:cubicBezTo>
                <a:lnTo>
                  <a:pt x="107219" y="643185"/>
                </a:lnTo>
                <a:cubicBezTo>
                  <a:pt x="48004" y="643185"/>
                  <a:pt x="0" y="595181"/>
                  <a:pt x="0" y="535966"/>
                </a:cubicBezTo>
                <a:lnTo>
                  <a:pt x="0" y="107219"/>
                </a:lnTo>
                <a:close/>
              </a:path>
            </a:pathLst>
          </a:custGeom>
        </p:spPr>
        <p:style>
          <a:lnRef idx="2">
            <a:schemeClr val="lt1">
              <a:hueOff val="0"/>
              <a:satOff val="0"/>
              <a:lumOff val="0"/>
              <a:alphaOff val="0"/>
            </a:schemeClr>
          </a:lnRef>
          <a:fillRef idx="1">
            <a:schemeClr val="accent5">
              <a:hueOff val="-4055126"/>
              <a:satOff val="-10451"/>
              <a:lumOff val="-7059"/>
              <a:alphaOff val="0"/>
            </a:schemeClr>
          </a:fillRef>
          <a:effectRef idx="0">
            <a:schemeClr val="accent5">
              <a:hueOff val="-4055126"/>
              <a:satOff val="-10451"/>
              <a:lumOff val="-7059"/>
              <a:alphaOff val="0"/>
            </a:schemeClr>
          </a:effectRef>
          <a:fontRef idx="minor">
            <a:schemeClr val="lt1"/>
          </a:fontRef>
        </p:style>
        <p:txBody>
          <a:bodyPr spcFirstLastPara="0" vert="horz" wrap="square" lIns="77123" tIns="77123" rIns="77123" bIns="77123" numCol="1" spcCol="1270" anchor="ctr" anchorCtr="0">
            <a:noAutofit/>
          </a:bodyPr>
          <a:lstStyle/>
          <a:p>
            <a:pPr marL="0" lvl="0" indent="0" algn="ctr" defTabSz="533400">
              <a:lnSpc>
                <a:spcPct val="90000"/>
              </a:lnSpc>
              <a:spcBef>
                <a:spcPct val="0"/>
              </a:spcBef>
              <a:spcAft>
                <a:spcPct val="35000"/>
              </a:spcAft>
              <a:buNone/>
            </a:pPr>
            <a:r>
              <a:rPr lang="en-US" sz="2000" b="1" kern="1200" dirty="0">
                <a:solidFill>
                  <a:schemeClr val="bg1"/>
                </a:solidFill>
                <a:latin typeface="Times New Roman" panose="02020603050405020304" pitchFamily="18" charset="0"/>
                <a:cs typeface="Times New Roman" panose="02020603050405020304" pitchFamily="18" charset="0"/>
              </a:rPr>
              <a:t>B1</a:t>
            </a:r>
            <a:endParaRPr lang="en-GB" sz="2000" b="1" kern="1200" dirty="0">
              <a:solidFill>
                <a:schemeClr val="bg1"/>
              </a:solidFill>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AEB8E939-CB1B-4785-D8CA-C6F56179DBBA}"/>
              </a:ext>
            </a:extLst>
          </p:cNvPr>
          <p:cNvSpPr/>
          <p:nvPr/>
        </p:nvSpPr>
        <p:spPr>
          <a:xfrm>
            <a:off x="4507311" y="2829998"/>
            <a:ext cx="4293977" cy="457152"/>
          </a:xfrm>
          <a:custGeom>
            <a:avLst/>
            <a:gdLst>
              <a:gd name="connsiteX0" fmla="*/ 0 w 4144168"/>
              <a:gd name="connsiteY0" fmla="*/ 0 h 462039"/>
              <a:gd name="connsiteX1" fmla="*/ 4144168 w 4144168"/>
              <a:gd name="connsiteY1" fmla="*/ 0 h 462039"/>
              <a:gd name="connsiteX2" fmla="*/ 4144168 w 4144168"/>
              <a:gd name="connsiteY2" fmla="*/ 462039 h 462039"/>
              <a:gd name="connsiteX3" fmla="*/ 0 w 4144168"/>
              <a:gd name="connsiteY3" fmla="*/ 462039 h 462039"/>
              <a:gd name="connsiteX4" fmla="*/ 0 w 4144168"/>
              <a:gd name="connsiteY4" fmla="*/ 0 h 46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4168" h="462039">
                <a:moveTo>
                  <a:pt x="0" y="0"/>
                </a:moveTo>
                <a:lnTo>
                  <a:pt x="4144168" y="0"/>
                </a:lnTo>
                <a:lnTo>
                  <a:pt x="4144168" y="462039"/>
                </a:lnTo>
                <a:lnTo>
                  <a:pt x="0" y="4620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400" b="1" kern="1200" dirty="0">
                <a:solidFill>
                  <a:schemeClr val="tx1"/>
                </a:solidFill>
                <a:latin typeface="Times New Roman" panose="02020603050405020304" pitchFamily="18" charset="0"/>
                <a:cs typeface="Times New Roman" panose="02020603050405020304" pitchFamily="18" charset="0"/>
              </a:rPr>
              <a:t>Category 3A </a:t>
            </a:r>
            <a:r>
              <a:rPr lang="en-US" sz="1400" kern="1200" dirty="0">
                <a:latin typeface="Times New Roman" panose="02020603050405020304" pitchFamily="18" charset="0"/>
                <a:cs typeface="Times New Roman" panose="02020603050405020304" pitchFamily="18" charset="0"/>
              </a:rPr>
              <a:t>- </a:t>
            </a:r>
            <a:r>
              <a:rPr lang="en-US" sz="1400" b="1" kern="1200" dirty="0">
                <a:latin typeface="Times New Roman" panose="02020603050405020304" pitchFamily="18" charset="0"/>
                <a:cs typeface="Times New Roman" panose="02020603050405020304" pitchFamily="18" charset="0"/>
              </a:rPr>
              <a:t>Standard measures </a:t>
            </a:r>
            <a:r>
              <a:rPr lang="en-US" sz="1400" kern="1200" dirty="0">
                <a:latin typeface="Times New Roman" panose="02020603050405020304" pitchFamily="18" charset="0"/>
                <a:cs typeface="Times New Roman" panose="02020603050405020304" pitchFamily="18" charset="0"/>
              </a:rPr>
              <a:t>package (roof insulation, internal or external wall insulation, boiler and heating controls , wood stove) &amp; </a:t>
            </a:r>
            <a:r>
              <a:rPr lang="en-US" sz="1400" b="1" kern="1200" dirty="0">
                <a:latin typeface="Times New Roman" panose="02020603050405020304" pitchFamily="18" charset="0"/>
                <a:cs typeface="Times New Roman" panose="02020603050405020304" pitchFamily="18" charset="0"/>
              </a:rPr>
              <a:t>PV – </a:t>
            </a:r>
            <a:r>
              <a:rPr lang="en-US" sz="1400" b="1" dirty="0">
                <a:solidFill>
                  <a:srgbClr val="FF0000"/>
                </a:solidFill>
                <a:latin typeface="Times New Roman" panose="02020603050405020304" pitchFamily="18" charset="0"/>
                <a:cs typeface="Times New Roman" panose="02020603050405020304" pitchFamily="18" charset="0"/>
              </a:rPr>
              <a:t>50</a:t>
            </a:r>
            <a:r>
              <a:rPr lang="en-US" sz="1400" b="1" kern="1200" dirty="0">
                <a:solidFill>
                  <a:srgbClr val="FF0000"/>
                </a:solidFill>
                <a:latin typeface="Times New Roman" panose="02020603050405020304" pitchFamily="18" charset="0"/>
                <a:cs typeface="Times New Roman" panose="02020603050405020304" pitchFamily="18" charset="0"/>
              </a:rPr>
              <a:t> homes</a:t>
            </a:r>
            <a:endParaRPr lang="en-GB" sz="1400" b="1" kern="1200" dirty="0">
              <a:solidFill>
                <a:srgbClr val="FF0000"/>
              </a:solidFill>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CF23ED54-A485-B94A-35BD-2BAB1F9C01F8}"/>
              </a:ext>
            </a:extLst>
          </p:cNvPr>
          <p:cNvSpPr/>
          <p:nvPr/>
        </p:nvSpPr>
        <p:spPr>
          <a:xfrm>
            <a:off x="2561183" y="4422764"/>
            <a:ext cx="3576960" cy="258866"/>
          </a:xfrm>
          <a:custGeom>
            <a:avLst/>
            <a:gdLst>
              <a:gd name="connsiteX0" fmla="*/ 0 w 3614648"/>
              <a:gd name="connsiteY0" fmla="*/ 0 h 261633"/>
              <a:gd name="connsiteX1" fmla="*/ 3614648 w 3614648"/>
              <a:gd name="connsiteY1" fmla="*/ 0 h 261633"/>
              <a:gd name="connsiteX2" fmla="*/ 3614648 w 3614648"/>
              <a:gd name="connsiteY2" fmla="*/ 261633 h 261633"/>
              <a:gd name="connsiteX3" fmla="*/ 0 w 3614648"/>
              <a:gd name="connsiteY3" fmla="*/ 261633 h 261633"/>
              <a:gd name="connsiteX4" fmla="*/ 0 w 3614648"/>
              <a:gd name="connsiteY4" fmla="*/ 0 h 261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4648" h="261633">
                <a:moveTo>
                  <a:pt x="0" y="0"/>
                </a:moveTo>
                <a:lnTo>
                  <a:pt x="3614648" y="0"/>
                </a:lnTo>
                <a:lnTo>
                  <a:pt x="3614648" y="261633"/>
                </a:lnTo>
                <a:lnTo>
                  <a:pt x="0" y="2616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400" b="1" kern="1200" dirty="0">
                <a:latin typeface="Times New Roman" panose="02020603050405020304" pitchFamily="18" charset="0"/>
                <a:cs typeface="Times New Roman" panose="02020603050405020304" pitchFamily="18" charset="0"/>
              </a:rPr>
              <a:t>Category 2A </a:t>
            </a:r>
            <a:r>
              <a:rPr lang="en-US" sz="1400" kern="1200" dirty="0">
                <a:latin typeface="Times New Roman" panose="02020603050405020304" pitchFamily="18" charset="0"/>
                <a:cs typeface="Times New Roman" panose="02020603050405020304" pitchFamily="18" charset="0"/>
              </a:rPr>
              <a:t>– Roof </a:t>
            </a:r>
            <a:r>
              <a:rPr lang="en-US" sz="1400" dirty="0">
                <a:latin typeface="Times New Roman" panose="02020603050405020304" pitchFamily="18" charset="0"/>
                <a:cs typeface="Times New Roman" panose="02020603050405020304" pitchFamily="18" charset="0"/>
              </a:rPr>
              <a:t> insulation, heating controls &amp; </a:t>
            </a:r>
            <a:r>
              <a:rPr lang="en-US" sz="1400" b="1" kern="1200" dirty="0">
                <a:latin typeface="Times New Roman" panose="02020603050405020304" pitchFamily="18" charset="0"/>
                <a:cs typeface="Times New Roman" panose="02020603050405020304" pitchFamily="18" charset="0"/>
              </a:rPr>
              <a:t>PV</a:t>
            </a:r>
            <a:r>
              <a:rPr lang="en-US" sz="1400" kern="1200" dirty="0">
                <a:latin typeface="Times New Roman" panose="02020603050405020304" pitchFamily="18" charset="0"/>
                <a:cs typeface="Times New Roman" panose="02020603050405020304" pitchFamily="18" charset="0"/>
              </a:rPr>
              <a:t> – </a:t>
            </a:r>
            <a:r>
              <a:rPr lang="en-US" sz="1400" b="1" kern="1200" dirty="0">
                <a:solidFill>
                  <a:srgbClr val="FF0000"/>
                </a:solidFill>
                <a:latin typeface="Times New Roman" panose="02020603050405020304" pitchFamily="18" charset="0"/>
                <a:cs typeface="Times New Roman" panose="02020603050405020304" pitchFamily="18" charset="0"/>
              </a:rPr>
              <a:t>25 homes</a:t>
            </a:r>
            <a:endParaRPr lang="en-GB" sz="1400" b="1" kern="1200"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7A8BE16-4110-EC4B-3352-B0E9747DEB06}"/>
              </a:ext>
            </a:extLst>
          </p:cNvPr>
          <p:cNvSpPr txBox="1"/>
          <p:nvPr/>
        </p:nvSpPr>
        <p:spPr>
          <a:xfrm>
            <a:off x="5437815" y="5061248"/>
            <a:ext cx="3201485" cy="655907"/>
          </a:xfrm>
          <a:prstGeom prst="rect">
            <a:avLst/>
          </a:prstGeom>
          <a:noFill/>
          <a:ln>
            <a:solidFill>
              <a:schemeClr val="accent1"/>
            </a:solidFill>
          </a:ln>
        </p:spPr>
        <p:txBody>
          <a:bodyPr wrap="square" rtlCol="0">
            <a:spAutoFit/>
          </a:bodyPr>
          <a:lstStyle/>
          <a:p>
            <a:r>
              <a:rPr lang="en-IE" dirty="0"/>
              <a:t>Assumption: 25% of dwellings will be upgraded in next 5 years</a:t>
            </a:r>
          </a:p>
        </p:txBody>
      </p:sp>
      <p:pic>
        <p:nvPicPr>
          <p:cNvPr id="5" name="Audio 4">
            <a:hlinkClick r:id="" action="ppaction://media"/>
            <a:extLst>
              <a:ext uri="{FF2B5EF4-FFF2-40B4-BE49-F238E27FC236}">
                <a16:creationId xmlns:a16="http://schemas.microsoft.com/office/drawing/2014/main" id="{FEE2B5D9-B094-1B51-FB5D-3A54B0550E3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935799549"/>
      </p:ext>
    </p:extLst>
  </p:cSld>
  <p:clrMapOvr>
    <a:masterClrMapping/>
  </p:clrMapOvr>
  <mc:AlternateContent xmlns:mc="http://schemas.openxmlformats.org/markup-compatibility/2006" xmlns:p14="http://schemas.microsoft.com/office/powerpoint/2010/main">
    <mc:Choice Requires="p14">
      <p:transition spd="slow" p14:dur="2000" advTm="118217"/>
    </mc:Choice>
    <mc:Fallback xmlns="">
      <p:transition spd="slow" advTm="118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FACE0F2-316D-C339-3002-0338A83588CB}"/>
              </a:ext>
            </a:extLst>
          </p:cNvPr>
          <p:cNvGrpSpPr/>
          <p:nvPr/>
        </p:nvGrpSpPr>
        <p:grpSpPr>
          <a:xfrm>
            <a:off x="294813" y="871578"/>
            <a:ext cx="8316924" cy="4514345"/>
            <a:chOff x="315927" y="857340"/>
            <a:chExt cx="8316924" cy="4514345"/>
          </a:xfrm>
        </p:grpSpPr>
        <p:sp>
          <p:nvSpPr>
            <p:cNvPr id="10" name="Isosceles Triangle 9">
              <a:extLst>
                <a:ext uri="{FF2B5EF4-FFF2-40B4-BE49-F238E27FC236}">
                  <a16:creationId xmlns:a16="http://schemas.microsoft.com/office/drawing/2014/main" id="{7EA70829-10F2-8A2C-24F3-30BCD5941898}"/>
                </a:ext>
              </a:extLst>
            </p:cNvPr>
            <p:cNvSpPr/>
            <p:nvPr/>
          </p:nvSpPr>
          <p:spPr>
            <a:xfrm rot="16200000">
              <a:off x="3867493" y="-516353"/>
              <a:ext cx="1523249" cy="7272808"/>
            </a:xfrm>
            <a:prstGeom prst="triangle">
              <a:avLst>
                <a:gd name="adj" fmla="val 100000"/>
              </a:avLst>
            </a:prstGeom>
            <a:pattFill prst="wdDnDiag">
              <a:fgClr>
                <a:srgbClr val="FF9933"/>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9" name="Chart 8">
              <a:extLst>
                <a:ext uri="{FF2B5EF4-FFF2-40B4-BE49-F238E27FC236}">
                  <a16:creationId xmlns:a16="http://schemas.microsoft.com/office/drawing/2014/main" id="{3B85FE99-0ED0-12D1-1D83-D65A43B2F48E}"/>
                </a:ext>
              </a:extLst>
            </p:cNvPr>
            <p:cNvGraphicFramePr>
              <a:graphicFrameLocks/>
            </p:cNvGraphicFramePr>
            <p:nvPr>
              <p:extLst>
                <p:ext uri="{D42A27DB-BD31-4B8C-83A1-F6EECF244321}">
                  <p14:modId xmlns:p14="http://schemas.microsoft.com/office/powerpoint/2010/main" val="3674022251"/>
                </p:ext>
              </p:extLst>
            </p:nvPr>
          </p:nvGraphicFramePr>
          <p:xfrm>
            <a:off x="315927" y="857340"/>
            <a:ext cx="8316924" cy="4514345"/>
          </p:xfrm>
          <a:graphic>
            <a:graphicData uri="http://schemas.openxmlformats.org/drawingml/2006/chart">
              <c:chart xmlns:c="http://schemas.openxmlformats.org/drawingml/2006/chart" xmlns:r="http://schemas.openxmlformats.org/officeDocument/2006/relationships" r:id="rId5"/>
            </a:graphicData>
          </a:graphic>
        </p:graphicFrame>
      </p:grpSp>
      <p:sp>
        <p:nvSpPr>
          <p:cNvPr id="5" name="TextBox 4">
            <a:extLst>
              <a:ext uri="{FF2B5EF4-FFF2-40B4-BE49-F238E27FC236}">
                <a16:creationId xmlns:a16="http://schemas.microsoft.com/office/drawing/2014/main" id="{C2A68F33-14AC-BEA6-FEE1-B48D8534506B}"/>
              </a:ext>
            </a:extLst>
          </p:cNvPr>
          <p:cNvSpPr txBox="1"/>
          <p:nvPr/>
        </p:nvSpPr>
        <p:spPr>
          <a:xfrm>
            <a:off x="218180" y="5484596"/>
            <a:ext cx="8496944" cy="646331"/>
          </a:xfrm>
          <a:prstGeom prst="rect">
            <a:avLst/>
          </a:prstGeom>
          <a:noFill/>
        </p:spPr>
        <p:txBody>
          <a:bodyPr wrap="square">
            <a:spAutoFit/>
          </a:bodyPr>
          <a:lstStyle/>
          <a:p>
            <a:r>
              <a:rPr lang="en-IE" sz="1800" b="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32%</a:t>
            </a:r>
            <a:r>
              <a:rPr lang="en-IE" sz="18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IE" sz="1800" dirty="0">
                <a:effectLst/>
                <a:latin typeface="Times New Roman" panose="02020603050405020304" pitchFamily="18" charset="0"/>
                <a:ea typeface="DengXian" panose="02010600030101010101" pitchFamily="2" charset="-122"/>
                <a:cs typeface="Times New Roman" panose="02020603050405020304" pitchFamily="18" charset="0"/>
              </a:rPr>
              <a:t>all electricity generated in 2019 was from wind and </a:t>
            </a:r>
            <a:r>
              <a:rPr lang="en-IE" sz="1800" b="1"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avoided 3.9 million tonnes of CO2 emissions</a:t>
            </a:r>
            <a:r>
              <a:rPr lang="en-IE" sz="1800" dirty="0">
                <a:effectLst/>
                <a:latin typeface="Times New Roman" panose="02020603050405020304" pitchFamily="18" charset="0"/>
                <a:ea typeface="DengXian" panose="02010600030101010101" pitchFamily="2" charset="-122"/>
                <a:cs typeface="Times New Roman" panose="02020603050405020304" pitchFamily="18" charset="0"/>
              </a:rPr>
              <a:t>. </a:t>
            </a:r>
            <a:r>
              <a:rPr lang="en-IE" dirty="0">
                <a:latin typeface="Times New Roman" panose="02020603050405020304" pitchFamily="18" charset="0"/>
                <a:ea typeface="DengXian" panose="02010600030101010101" pitchFamily="2" charset="-122"/>
                <a:cs typeface="Times New Roman" panose="02020603050405020304" pitchFamily="18" charset="0"/>
              </a:rPr>
              <a:t>4,332.5 MW Installed capacity in Ireland as of May 2022. (SEAI, 2023)</a:t>
            </a:r>
            <a:endParaRPr lang="en-GB" dirty="0">
              <a:latin typeface="Times New Roman" panose="02020603050405020304" pitchFamily="18" charset="0"/>
              <a:cs typeface="Times New Roman" panose="02020603050405020304" pitchFamily="18" charset="0"/>
            </a:endParaRPr>
          </a:p>
        </p:txBody>
      </p:sp>
      <p:sp>
        <p:nvSpPr>
          <p:cNvPr id="6" name="Title 2">
            <a:extLst>
              <a:ext uri="{FF2B5EF4-FFF2-40B4-BE49-F238E27FC236}">
                <a16:creationId xmlns:a16="http://schemas.microsoft.com/office/drawing/2014/main" id="{93AC25E7-3F91-EFE3-BC72-7B1D6FDC43F0}"/>
              </a:ext>
            </a:extLst>
          </p:cNvPr>
          <p:cNvSpPr txBox="1">
            <a:spLocks/>
          </p:cNvSpPr>
          <p:nvPr/>
        </p:nvSpPr>
        <p:spPr>
          <a:xfrm>
            <a:off x="0" y="0"/>
            <a:ext cx="9144000" cy="692696"/>
          </a:xfrm>
          <a:prstGeom prst="rect">
            <a:avLst/>
          </a:prstGeom>
          <a:solidFill>
            <a:srgbClr val="FF9933"/>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500" b="1" dirty="0">
                <a:latin typeface="Times New Roman" panose="02020603050405020304" pitchFamily="18" charset="0"/>
                <a:cs typeface="Times New Roman" panose="02020603050405020304" pitchFamily="18" charset="0"/>
              </a:rPr>
              <a:t>Impact of De-</a:t>
            </a:r>
            <a:r>
              <a:rPr lang="en-US" sz="2500" b="1" dirty="0" err="1">
                <a:latin typeface="Times New Roman" panose="02020603050405020304" pitchFamily="18" charset="0"/>
                <a:cs typeface="Times New Roman" panose="02020603050405020304" pitchFamily="18" charset="0"/>
              </a:rPr>
              <a:t>carbonising</a:t>
            </a:r>
            <a:r>
              <a:rPr lang="en-US" sz="2500" b="1" dirty="0">
                <a:latin typeface="Times New Roman" panose="02020603050405020304" pitchFamily="18" charset="0"/>
                <a:cs typeface="Times New Roman" panose="02020603050405020304" pitchFamily="18" charset="0"/>
              </a:rPr>
              <a:t> Electricity in Ireland</a:t>
            </a:r>
          </a:p>
        </p:txBody>
      </p:sp>
      <p:sp>
        <p:nvSpPr>
          <p:cNvPr id="12" name="TextBox 11">
            <a:extLst>
              <a:ext uri="{FF2B5EF4-FFF2-40B4-BE49-F238E27FC236}">
                <a16:creationId xmlns:a16="http://schemas.microsoft.com/office/drawing/2014/main" id="{96222059-0180-3975-C5AE-74D4B3CCB61D}"/>
              </a:ext>
            </a:extLst>
          </p:cNvPr>
          <p:cNvSpPr txBox="1"/>
          <p:nvPr/>
        </p:nvSpPr>
        <p:spPr>
          <a:xfrm>
            <a:off x="294813" y="830709"/>
            <a:ext cx="249299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a:t>
            </a:r>
            <a:r>
              <a:rPr lang="en-US" sz="14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Emission (kg/kWh)</a:t>
            </a:r>
            <a:endParaRPr lang="en-GB" dirty="0">
              <a:latin typeface="Times New Roman" panose="02020603050405020304" pitchFamily="18"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830C41E9-1A15-E33C-7101-013309F927A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1289775"/>
      </p:ext>
    </p:extLst>
  </p:cSld>
  <p:clrMapOvr>
    <a:masterClrMapping/>
  </p:clrMapOvr>
  <mc:AlternateContent xmlns:mc="http://schemas.openxmlformats.org/markup-compatibility/2006" xmlns:p14="http://schemas.microsoft.com/office/powerpoint/2010/main">
    <mc:Choice Requires="p14">
      <p:transition spd="slow" p14:dur="2000" advTm="150538"/>
    </mc:Choice>
    <mc:Fallback xmlns="">
      <p:transition spd="slow" advTm="150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A1DC9D-EA68-3AA9-9D7E-BF65C4E4C679}"/>
              </a:ext>
            </a:extLst>
          </p:cNvPr>
          <p:cNvPicPr>
            <a:picLocks noChangeAspect="1"/>
          </p:cNvPicPr>
          <p:nvPr/>
        </p:nvPicPr>
        <p:blipFill>
          <a:blip r:embed="rId5"/>
          <a:stretch>
            <a:fillRect/>
          </a:stretch>
        </p:blipFill>
        <p:spPr>
          <a:xfrm>
            <a:off x="7596336" y="5762463"/>
            <a:ext cx="1547664" cy="1095537"/>
          </a:xfrm>
          <a:prstGeom prst="rect">
            <a:avLst/>
          </a:prstGeom>
        </p:spPr>
      </p:pic>
      <p:graphicFrame>
        <p:nvGraphicFramePr>
          <p:cNvPr id="4" name="Chart 3">
            <a:extLst>
              <a:ext uri="{FF2B5EF4-FFF2-40B4-BE49-F238E27FC236}">
                <a16:creationId xmlns:a16="http://schemas.microsoft.com/office/drawing/2014/main" id="{6F40178C-A776-8DB5-EFDC-11A4C60F12CE}"/>
              </a:ext>
            </a:extLst>
          </p:cNvPr>
          <p:cNvGraphicFramePr>
            <a:graphicFrameLocks/>
          </p:cNvGraphicFramePr>
          <p:nvPr>
            <p:extLst>
              <p:ext uri="{D42A27DB-BD31-4B8C-83A1-F6EECF244321}">
                <p14:modId xmlns:p14="http://schemas.microsoft.com/office/powerpoint/2010/main" val="4189944170"/>
              </p:ext>
            </p:extLst>
          </p:nvPr>
        </p:nvGraphicFramePr>
        <p:xfrm>
          <a:off x="370927" y="2276872"/>
          <a:ext cx="8402145" cy="4248472"/>
        </p:xfrm>
        <a:graphic>
          <a:graphicData uri="http://schemas.openxmlformats.org/drawingml/2006/chart">
            <c:chart xmlns:c="http://schemas.openxmlformats.org/drawingml/2006/chart" xmlns:r="http://schemas.openxmlformats.org/officeDocument/2006/relationships" r:id="rId6"/>
          </a:graphicData>
        </a:graphic>
      </p:graphicFrame>
      <p:sp>
        <p:nvSpPr>
          <p:cNvPr id="8" name="Title 2">
            <a:extLst>
              <a:ext uri="{FF2B5EF4-FFF2-40B4-BE49-F238E27FC236}">
                <a16:creationId xmlns:a16="http://schemas.microsoft.com/office/drawing/2014/main" id="{6F8601D0-44FC-8FC9-8BCC-4738B7D89551}"/>
              </a:ext>
            </a:extLst>
          </p:cNvPr>
          <p:cNvSpPr txBox="1">
            <a:spLocks/>
          </p:cNvSpPr>
          <p:nvPr/>
        </p:nvSpPr>
        <p:spPr>
          <a:xfrm>
            <a:off x="0" y="0"/>
            <a:ext cx="9144000" cy="692696"/>
          </a:xfrm>
          <a:prstGeom prst="rect">
            <a:avLst/>
          </a:prstGeom>
          <a:solidFill>
            <a:srgbClr val="FF9933"/>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b="1" dirty="0">
                <a:latin typeface="Times New Roman" panose="02020603050405020304" pitchFamily="18" charset="0"/>
                <a:cs typeface="Times New Roman" panose="02020603050405020304" pitchFamily="18" charset="0"/>
              </a:rPr>
              <a:t>Residential – Energy Reduction Model (2023-2033)</a:t>
            </a:r>
          </a:p>
        </p:txBody>
      </p:sp>
      <p:sp>
        <p:nvSpPr>
          <p:cNvPr id="37" name="TextBox 36">
            <a:extLst>
              <a:ext uri="{FF2B5EF4-FFF2-40B4-BE49-F238E27FC236}">
                <a16:creationId xmlns:a16="http://schemas.microsoft.com/office/drawing/2014/main" id="{4D6FC0B8-C099-7EBE-C46A-DD5DB9F92109}"/>
              </a:ext>
            </a:extLst>
          </p:cNvPr>
          <p:cNvSpPr txBox="1"/>
          <p:nvPr/>
        </p:nvSpPr>
        <p:spPr>
          <a:xfrm>
            <a:off x="246417" y="913578"/>
            <a:ext cx="8526656" cy="1477328"/>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This upgrade plan is equivalent to a </a:t>
            </a:r>
            <a:r>
              <a:rPr lang="en-US" b="1" dirty="0">
                <a:solidFill>
                  <a:srgbClr val="FF0000"/>
                </a:solidFill>
                <a:latin typeface="Times New Roman" panose="02020603050405020304" pitchFamily="18" charset="0"/>
                <a:cs typeface="Times New Roman" panose="02020603050405020304" pitchFamily="18" charset="0"/>
              </a:rPr>
              <a:t>3.85%</a:t>
            </a:r>
            <a:r>
              <a:rPr lang="en-US" b="1" dirty="0">
                <a:latin typeface="Times New Roman" panose="02020603050405020304" pitchFamily="18" charset="0"/>
                <a:cs typeface="Times New Roman" panose="02020603050405020304" pitchFamily="18" charset="0"/>
              </a:rPr>
              <a:t> annual reduction in energy usage. </a:t>
            </a:r>
          </a:p>
          <a:p>
            <a:endParaRPr lang="en-US" b="1" dirty="0">
              <a:latin typeface="Times New Roman" panose="02020603050405020304" pitchFamily="18" charset="0"/>
              <a:cs typeface="Times New Roman" panose="02020603050405020304" pitchFamily="18" charset="0"/>
            </a:endParaRPr>
          </a:p>
          <a:p>
            <a:r>
              <a:rPr lang="en-IE" b="1" dirty="0">
                <a:latin typeface="Times New Roman" panose="02020603050405020304" pitchFamily="18" charset="0"/>
                <a:cs typeface="Times New Roman" panose="02020603050405020304" pitchFamily="18" charset="0"/>
              </a:rPr>
              <a:t>When accounting for the ongoing decarbonisation of electricity, there will be a </a:t>
            </a:r>
            <a:r>
              <a:rPr lang="en-IE" b="1" dirty="0">
                <a:solidFill>
                  <a:srgbClr val="FF0000"/>
                </a:solidFill>
                <a:latin typeface="Times New Roman" panose="02020603050405020304" pitchFamily="18" charset="0"/>
                <a:cs typeface="Times New Roman" panose="02020603050405020304" pitchFamily="18" charset="0"/>
              </a:rPr>
              <a:t>26% </a:t>
            </a:r>
            <a:r>
              <a:rPr lang="en-IE" b="1" dirty="0">
                <a:latin typeface="Times New Roman" panose="02020603050405020304" pitchFamily="18" charset="0"/>
                <a:cs typeface="Times New Roman" panose="02020603050405020304" pitchFamily="18" charset="0"/>
              </a:rPr>
              <a:t>reduction by </a:t>
            </a:r>
            <a:r>
              <a:rPr lang="en-IE" b="1" dirty="0">
                <a:solidFill>
                  <a:srgbClr val="FF0000"/>
                </a:solidFill>
                <a:latin typeface="Times New Roman" panose="02020603050405020304" pitchFamily="18" charset="0"/>
                <a:cs typeface="Times New Roman" panose="02020603050405020304" pitchFamily="18" charset="0"/>
              </a:rPr>
              <a:t>2028</a:t>
            </a:r>
            <a:r>
              <a:rPr lang="en-IE" b="1" dirty="0">
                <a:latin typeface="Times New Roman" panose="02020603050405020304" pitchFamily="18" charset="0"/>
                <a:cs typeface="Times New Roman" panose="02020603050405020304" pitchFamily="18" charset="0"/>
              </a:rPr>
              <a:t> &amp; </a:t>
            </a:r>
            <a:r>
              <a:rPr lang="en-IE" b="1" dirty="0">
                <a:solidFill>
                  <a:srgbClr val="FF0000"/>
                </a:solidFill>
                <a:latin typeface="Times New Roman" panose="02020603050405020304" pitchFamily="18" charset="0"/>
                <a:cs typeface="Times New Roman" panose="02020603050405020304" pitchFamily="18" charset="0"/>
              </a:rPr>
              <a:t>44%</a:t>
            </a:r>
            <a:r>
              <a:rPr lang="en-IE" b="1" dirty="0">
                <a:latin typeface="Times New Roman" panose="02020603050405020304" pitchFamily="18" charset="0"/>
                <a:cs typeface="Times New Roman" panose="02020603050405020304" pitchFamily="18" charset="0"/>
              </a:rPr>
              <a:t> by </a:t>
            </a:r>
            <a:r>
              <a:rPr lang="en-IE" b="1" dirty="0">
                <a:solidFill>
                  <a:srgbClr val="FF0000"/>
                </a:solidFill>
                <a:latin typeface="Times New Roman" panose="02020603050405020304" pitchFamily="18" charset="0"/>
                <a:cs typeface="Times New Roman" panose="02020603050405020304" pitchFamily="18" charset="0"/>
              </a:rPr>
              <a:t>2033</a:t>
            </a:r>
            <a:r>
              <a:rPr lang="en-IE" b="1" dirty="0">
                <a:latin typeface="Times New Roman" panose="02020603050405020304" pitchFamily="18" charset="0"/>
                <a:cs typeface="Times New Roman" panose="02020603050405020304" pitchFamily="18" charset="0"/>
              </a:rPr>
              <a:t>. </a:t>
            </a:r>
          </a:p>
          <a:p>
            <a:endParaRPr lang="en-US" b="1" dirty="0">
              <a:latin typeface="Times New Roman" panose="02020603050405020304" pitchFamily="18" charset="0"/>
              <a:cs typeface="Times New Roman" panose="02020603050405020304" pitchFamily="18" charset="0"/>
            </a:endParaRPr>
          </a:p>
        </p:txBody>
      </p:sp>
      <p:sp>
        <p:nvSpPr>
          <p:cNvPr id="7" name="TextBox 4">
            <a:extLst>
              <a:ext uri="{FF2B5EF4-FFF2-40B4-BE49-F238E27FC236}">
                <a16:creationId xmlns:a16="http://schemas.microsoft.com/office/drawing/2014/main" id="{DFC388E7-AF97-EC49-7A28-0500A6556B6D}"/>
              </a:ext>
            </a:extLst>
          </p:cNvPr>
          <p:cNvSpPr txBox="1"/>
          <p:nvPr/>
        </p:nvSpPr>
        <p:spPr>
          <a:xfrm>
            <a:off x="1691680" y="5545023"/>
            <a:ext cx="6984776" cy="369332"/>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1800" b="0" i="0" u="none" strike="noStrike" dirty="0">
                <a:solidFill>
                  <a:schemeClr val="dk1"/>
                </a:solidFill>
                <a:effectLst/>
                <a:latin typeface="Times New Roman" panose="02020603050405020304" pitchFamily="18" charset="0"/>
                <a:ea typeface="+mn-ea"/>
                <a:cs typeface="Times New Roman" panose="02020603050405020304" pitchFamily="18" charset="0"/>
              </a:rPr>
              <a:t>-6%</a:t>
            </a:r>
            <a:r>
              <a:rPr lang="en-GB" sz="1800" dirty="0">
                <a:latin typeface="Times New Roman" panose="02020603050405020304" pitchFamily="18" charset="0"/>
                <a:cs typeface="Times New Roman" panose="02020603050405020304" pitchFamily="18" charset="0"/>
              </a:rPr>
              <a:t>     </a:t>
            </a:r>
            <a:r>
              <a:rPr lang="en-GB" sz="1800" b="0" i="0" u="none" strike="noStrike" dirty="0">
                <a:solidFill>
                  <a:schemeClr val="dk1"/>
                </a:solidFill>
                <a:effectLst/>
                <a:latin typeface="Times New Roman" panose="02020603050405020304" pitchFamily="18" charset="0"/>
                <a:ea typeface="+mn-ea"/>
                <a:cs typeface="Times New Roman" panose="02020603050405020304" pitchFamily="18" charset="0"/>
              </a:rPr>
              <a:t>-11%   </a:t>
            </a:r>
            <a:r>
              <a:rPr lang="en-GB" sz="1800" dirty="0">
                <a:latin typeface="Times New Roman" panose="02020603050405020304" pitchFamily="18" charset="0"/>
                <a:cs typeface="Times New Roman" panose="02020603050405020304" pitchFamily="18" charset="0"/>
              </a:rPr>
              <a:t> </a:t>
            </a:r>
            <a:r>
              <a:rPr lang="en-GB" sz="1800" b="0" i="0" u="none" strike="noStrike" dirty="0">
                <a:solidFill>
                  <a:schemeClr val="dk1"/>
                </a:solidFill>
                <a:effectLst/>
                <a:latin typeface="Times New Roman" panose="02020603050405020304" pitchFamily="18" charset="0"/>
                <a:ea typeface="+mn-ea"/>
                <a:cs typeface="Times New Roman" panose="02020603050405020304" pitchFamily="18" charset="0"/>
              </a:rPr>
              <a:t>-16%</a:t>
            </a:r>
            <a:r>
              <a:rPr lang="en-GB" sz="1800" dirty="0">
                <a:latin typeface="Times New Roman" panose="02020603050405020304" pitchFamily="18" charset="0"/>
                <a:cs typeface="Times New Roman" panose="02020603050405020304" pitchFamily="18" charset="0"/>
              </a:rPr>
              <a:t>   </a:t>
            </a:r>
            <a:r>
              <a:rPr lang="en-GB" sz="1800" b="0" i="0" u="none" strike="noStrike" dirty="0">
                <a:solidFill>
                  <a:schemeClr val="dk1"/>
                </a:solidFill>
                <a:effectLst/>
                <a:latin typeface="Times New Roman" panose="02020603050405020304" pitchFamily="18" charset="0"/>
                <a:ea typeface="+mn-ea"/>
                <a:cs typeface="Times New Roman" panose="02020603050405020304" pitchFamily="18" charset="0"/>
              </a:rPr>
              <a:t>- 21% </a:t>
            </a:r>
            <a:r>
              <a:rPr lang="en-GB" sz="1800" dirty="0">
                <a:latin typeface="Times New Roman" panose="02020603050405020304" pitchFamily="18" charset="0"/>
                <a:cs typeface="Times New Roman" panose="02020603050405020304" pitchFamily="18" charset="0"/>
              </a:rPr>
              <a:t>  </a:t>
            </a:r>
            <a:r>
              <a:rPr lang="en-GB" sz="1800" b="0" i="0" u="none" strike="noStrike" dirty="0">
                <a:solidFill>
                  <a:schemeClr val="dk1"/>
                </a:solidFill>
                <a:effectLst/>
                <a:latin typeface="Times New Roman" panose="02020603050405020304" pitchFamily="18" charset="0"/>
                <a:ea typeface="+mn-ea"/>
                <a:cs typeface="Times New Roman" panose="02020603050405020304" pitchFamily="18" charset="0"/>
              </a:rPr>
              <a:t>-26%</a:t>
            </a:r>
            <a:r>
              <a:rPr lang="en-GB" sz="1800" dirty="0">
                <a:latin typeface="Times New Roman" panose="02020603050405020304" pitchFamily="18" charset="0"/>
                <a:cs typeface="Times New Roman" panose="02020603050405020304" pitchFamily="18" charset="0"/>
              </a:rPr>
              <a:t>   </a:t>
            </a:r>
            <a:r>
              <a:rPr lang="en-GB" sz="1800" b="0" i="0" u="none" strike="noStrike" dirty="0">
                <a:solidFill>
                  <a:schemeClr val="dk1"/>
                </a:solidFill>
                <a:effectLst/>
                <a:latin typeface="Times New Roman" panose="02020603050405020304" pitchFamily="18" charset="0"/>
                <a:ea typeface="+mn-ea"/>
                <a:cs typeface="Times New Roman" panose="02020603050405020304" pitchFamily="18" charset="0"/>
              </a:rPr>
              <a:t>-30%    -34%    -38%  </a:t>
            </a:r>
            <a:r>
              <a:rPr lang="en-GB" sz="1800" dirty="0">
                <a:latin typeface="Times New Roman" panose="02020603050405020304" pitchFamily="18" charset="0"/>
                <a:cs typeface="Times New Roman" panose="02020603050405020304" pitchFamily="18" charset="0"/>
              </a:rPr>
              <a:t> </a:t>
            </a:r>
            <a:r>
              <a:rPr lang="en-GB" sz="1800" b="0" i="0" u="none" strike="noStrike" dirty="0">
                <a:solidFill>
                  <a:schemeClr val="dk1"/>
                </a:solidFill>
                <a:effectLst/>
                <a:latin typeface="Times New Roman" panose="02020603050405020304" pitchFamily="18" charset="0"/>
                <a:ea typeface="+mn-ea"/>
                <a:cs typeface="Times New Roman" panose="02020603050405020304" pitchFamily="18" charset="0"/>
              </a:rPr>
              <a:t>-42% </a:t>
            </a:r>
            <a:r>
              <a:rPr lang="en-GB" sz="1800" dirty="0">
                <a:latin typeface="Times New Roman" panose="02020603050405020304" pitchFamily="18" charset="0"/>
                <a:cs typeface="Times New Roman" panose="02020603050405020304" pitchFamily="18" charset="0"/>
              </a:rPr>
              <a:t>  </a:t>
            </a:r>
            <a:r>
              <a:rPr lang="en-GB" sz="1800" b="0" i="0" u="none" strike="noStrike" dirty="0">
                <a:solidFill>
                  <a:schemeClr val="dk1"/>
                </a:solidFill>
                <a:effectLst/>
                <a:latin typeface="Times New Roman" panose="02020603050405020304" pitchFamily="18" charset="0"/>
                <a:ea typeface="+mn-ea"/>
                <a:cs typeface="Times New Roman" panose="02020603050405020304" pitchFamily="18" charset="0"/>
              </a:rPr>
              <a:t>-46%</a:t>
            </a:r>
            <a:r>
              <a:rPr lang="en-GB" sz="1800" dirty="0">
                <a:latin typeface="Times New Roman" panose="02020603050405020304" pitchFamily="18" charset="0"/>
                <a:cs typeface="Times New Roman" panose="02020603050405020304" pitchFamily="18" charset="0"/>
              </a:rPr>
              <a:t> </a:t>
            </a:r>
            <a:endParaRPr lang="en-GB" sz="1800" kern="1200" dirty="0">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E42C3540-7EC6-C53F-38CE-7C32AE67C743}"/>
              </a:ext>
            </a:extLst>
          </p:cNvPr>
          <p:cNvSpPr/>
          <p:nvPr/>
        </p:nvSpPr>
        <p:spPr>
          <a:xfrm>
            <a:off x="7975585" y="6058203"/>
            <a:ext cx="654345" cy="5040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B0A2AAD6-A8F7-1165-4D43-E82789B7C3DF}"/>
              </a:ext>
            </a:extLst>
          </p:cNvPr>
          <p:cNvSpPr/>
          <p:nvPr/>
        </p:nvSpPr>
        <p:spPr>
          <a:xfrm>
            <a:off x="4427984" y="6058203"/>
            <a:ext cx="654345" cy="5040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Audio 8">
            <a:hlinkClick r:id="" action="ppaction://media"/>
            <a:extLst>
              <a:ext uri="{FF2B5EF4-FFF2-40B4-BE49-F238E27FC236}">
                <a16:creationId xmlns:a16="http://schemas.microsoft.com/office/drawing/2014/main" id="{E7CDE436-850C-C03F-E247-B80CB6FB78C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112394209"/>
      </p:ext>
    </p:extLst>
  </p:cSld>
  <p:clrMapOvr>
    <a:masterClrMapping/>
  </p:clrMapOvr>
  <mc:AlternateContent xmlns:mc="http://schemas.openxmlformats.org/markup-compatibility/2006" xmlns:p14="http://schemas.microsoft.com/office/powerpoint/2010/main">
    <mc:Choice Requires="p14">
      <p:transition spd="slow" p14:dur="2000" advTm="42811"/>
    </mc:Choice>
    <mc:Fallback xmlns="">
      <p:transition spd="slow" advTm="42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E95CAB04-F85C-A3BB-0F4C-9B2759F37249}"/>
              </a:ext>
            </a:extLst>
          </p:cNvPr>
          <p:cNvGraphicFramePr>
            <a:graphicFrameLocks/>
          </p:cNvGraphicFramePr>
          <p:nvPr>
            <p:extLst>
              <p:ext uri="{D42A27DB-BD31-4B8C-83A1-F6EECF244321}">
                <p14:modId xmlns:p14="http://schemas.microsoft.com/office/powerpoint/2010/main" val="1840415160"/>
              </p:ext>
            </p:extLst>
          </p:nvPr>
        </p:nvGraphicFramePr>
        <p:xfrm>
          <a:off x="260817" y="1278224"/>
          <a:ext cx="8622366" cy="4004198"/>
        </p:xfrm>
        <a:graphic>
          <a:graphicData uri="http://schemas.openxmlformats.org/drawingml/2006/chart">
            <c:chart xmlns:c="http://schemas.openxmlformats.org/drawingml/2006/chart" xmlns:r="http://schemas.openxmlformats.org/officeDocument/2006/relationships" r:id="rId5"/>
          </a:graphicData>
        </a:graphic>
      </p:graphicFrame>
      <p:sp>
        <p:nvSpPr>
          <p:cNvPr id="4" name="Content Placeholder 3">
            <a:extLst>
              <a:ext uri="{FF2B5EF4-FFF2-40B4-BE49-F238E27FC236}">
                <a16:creationId xmlns:a16="http://schemas.microsoft.com/office/drawing/2014/main" id="{7CF687CC-14BF-89B1-D93E-2FF6F429FDD6}"/>
              </a:ext>
            </a:extLst>
          </p:cNvPr>
          <p:cNvSpPr>
            <a:spLocks noGrp="1"/>
          </p:cNvSpPr>
          <p:nvPr>
            <p:ph idx="1"/>
          </p:nvPr>
        </p:nvSpPr>
        <p:spPr>
          <a:xfrm>
            <a:off x="251520" y="5369150"/>
            <a:ext cx="6840760" cy="1012178"/>
          </a:xfrm>
        </p:spPr>
        <p:txBody>
          <a:bodyPr>
            <a:normAutofit/>
          </a:bodyPr>
          <a:lstStyle/>
          <a:p>
            <a:pPr marL="0" indent="0">
              <a:buNone/>
            </a:pPr>
            <a:r>
              <a:rPr lang="en-IE" sz="2000" b="1" dirty="0">
                <a:latin typeface="Times New Roman" panose="02020603050405020304" pitchFamily="18" charset="0"/>
                <a:cs typeface="Times New Roman" panose="02020603050405020304" pitchFamily="18" charset="0"/>
              </a:rPr>
              <a:t>*** </a:t>
            </a:r>
            <a:r>
              <a:rPr lang="en-IE" sz="2000" b="1" dirty="0">
                <a:solidFill>
                  <a:srgbClr val="FF0000"/>
                </a:solidFill>
                <a:latin typeface="Times New Roman" panose="02020603050405020304" pitchFamily="18" charset="0"/>
                <a:cs typeface="Times New Roman" panose="02020603050405020304" pitchFamily="18" charset="0"/>
              </a:rPr>
              <a:t>All public buildings and businesses in Athboy need to develop energy and carbon reduction plans</a:t>
            </a:r>
          </a:p>
        </p:txBody>
      </p:sp>
      <p:sp>
        <p:nvSpPr>
          <p:cNvPr id="7" name="TextBox 6">
            <a:extLst>
              <a:ext uri="{FF2B5EF4-FFF2-40B4-BE49-F238E27FC236}">
                <a16:creationId xmlns:a16="http://schemas.microsoft.com/office/drawing/2014/main" id="{9A63DC60-81C8-6F36-EE7F-DB1992EB11F1}"/>
              </a:ext>
            </a:extLst>
          </p:cNvPr>
          <p:cNvSpPr txBox="1"/>
          <p:nvPr/>
        </p:nvSpPr>
        <p:spPr>
          <a:xfrm>
            <a:off x="369725" y="770338"/>
            <a:ext cx="6943074" cy="400110"/>
          </a:xfrm>
          <a:prstGeom prst="rect">
            <a:avLst/>
          </a:prstGeom>
          <a:noFill/>
        </p:spPr>
        <p:txBody>
          <a:bodyPr wrap="square">
            <a:spAutoFit/>
          </a:bodyPr>
          <a:lstStyle/>
          <a:p>
            <a:r>
              <a:rPr lang="en-IE"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en-IE"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E" sz="2000" b="1" dirty="0">
                <a:effectLst/>
                <a:latin typeface="Times New Roman" panose="02020603050405020304" pitchFamily="18" charset="0"/>
                <a:ea typeface="Calibri" panose="020F0502020204030204" pitchFamily="34" charset="0"/>
                <a:cs typeface="Times New Roman" panose="02020603050405020304" pitchFamily="18" charset="0"/>
              </a:rPr>
              <a:t>reduction in Commercial/ Public Building Energy Usage </a:t>
            </a:r>
            <a:endParaRPr lang="en-IE" sz="2000" dirty="0">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3F22BFAD-2736-DE2E-0BC6-D4991394E2A4}"/>
              </a:ext>
            </a:extLst>
          </p:cNvPr>
          <p:cNvSpPr txBox="1">
            <a:spLocks/>
          </p:cNvSpPr>
          <p:nvPr/>
        </p:nvSpPr>
        <p:spPr>
          <a:xfrm>
            <a:off x="0" y="0"/>
            <a:ext cx="9144000" cy="692696"/>
          </a:xfrm>
          <a:prstGeom prst="rect">
            <a:avLst/>
          </a:prstGeom>
          <a:solidFill>
            <a:srgbClr val="FF9933"/>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b="1" dirty="0">
                <a:latin typeface="Times New Roman" panose="02020603050405020304" pitchFamily="18" charset="0"/>
                <a:cs typeface="Times New Roman" panose="02020603050405020304" pitchFamily="18" charset="0"/>
              </a:rPr>
              <a:t>Non-domestic Buildings Energy Model</a:t>
            </a:r>
          </a:p>
        </p:txBody>
      </p:sp>
      <p:grpSp>
        <p:nvGrpSpPr>
          <p:cNvPr id="5" name="Group 4">
            <a:extLst>
              <a:ext uri="{FF2B5EF4-FFF2-40B4-BE49-F238E27FC236}">
                <a16:creationId xmlns:a16="http://schemas.microsoft.com/office/drawing/2014/main" id="{DD88C29D-0F6A-9BB1-731D-214A61D4436D}"/>
              </a:ext>
            </a:extLst>
          </p:cNvPr>
          <p:cNvGrpSpPr/>
          <p:nvPr/>
        </p:nvGrpSpPr>
        <p:grpSpPr>
          <a:xfrm>
            <a:off x="1691680" y="4255722"/>
            <a:ext cx="6893648" cy="414869"/>
            <a:chOff x="1957857" y="3999524"/>
            <a:chExt cx="6453960" cy="377229"/>
          </a:xfrm>
          <a:solidFill>
            <a:schemeClr val="bg1"/>
          </a:solidFill>
        </p:grpSpPr>
        <p:sp>
          <p:nvSpPr>
            <p:cNvPr id="13" name="TextBox 12">
              <a:extLst>
                <a:ext uri="{FF2B5EF4-FFF2-40B4-BE49-F238E27FC236}">
                  <a16:creationId xmlns:a16="http://schemas.microsoft.com/office/drawing/2014/main" id="{D50D8178-D9C3-AEAA-33E5-2FD5DAB2CFFE}"/>
                </a:ext>
              </a:extLst>
            </p:cNvPr>
            <p:cNvSpPr txBox="1"/>
            <p:nvPr/>
          </p:nvSpPr>
          <p:spPr>
            <a:xfrm>
              <a:off x="1957857" y="3999524"/>
              <a:ext cx="533071" cy="335824"/>
            </a:xfrm>
            <a:prstGeom prst="rect">
              <a:avLst/>
            </a:prstGeom>
            <a:grpFill/>
          </p:spPr>
          <p:txBody>
            <a:bodyPr wrap="none" rtlCol="0">
              <a:spAutoFit/>
            </a:bodyPr>
            <a:lstStyle/>
            <a:p>
              <a:r>
                <a:rPr lang="en-US" dirty="0">
                  <a:latin typeface="Times New Roman" panose="02020603050405020304" pitchFamily="18" charset="0"/>
                  <a:cs typeface="Times New Roman" panose="02020603050405020304" pitchFamily="18" charset="0"/>
                </a:rPr>
                <a:t>-3%</a:t>
              </a:r>
              <a:endParaRPr lang="en-GB"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177E1448-CC78-FB08-4F11-62A0F8947D16}"/>
                </a:ext>
              </a:extLst>
            </p:cNvPr>
            <p:cNvSpPr txBox="1"/>
            <p:nvPr/>
          </p:nvSpPr>
          <p:spPr>
            <a:xfrm>
              <a:off x="3837556" y="4002542"/>
              <a:ext cx="633081" cy="335824"/>
            </a:xfrm>
            <a:prstGeom prst="rect">
              <a:avLst/>
            </a:prstGeom>
            <a:grpFill/>
          </p:spPr>
          <p:txBody>
            <a:bodyPr wrap="none" rtlCol="0">
              <a:spAutoFit/>
            </a:bodyPr>
            <a:lstStyle/>
            <a:p>
              <a:r>
                <a:rPr lang="en-US" dirty="0">
                  <a:latin typeface="Times New Roman" panose="02020603050405020304" pitchFamily="18" charset="0"/>
                  <a:cs typeface="Times New Roman" panose="02020603050405020304" pitchFamily="18" charset="0"/>
                </a:rPr>
                <a:t>-11%</a:t>
              </a:r>
              <a:endParaRPr lang="en-GB"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5DB92FAD-D585-A851-7D98-510B110568BC}"/>
                </a:ext>
              </a:extLst>
            </p:cNvPr>
            <p:cNvSpPr txBox="1"/>
            <p:nvPr/>
          </p:nvSpPr>
          <p:spPr>
            <a:xfrm>
              <a:off x="4490549" y="4028245"/>
              <a:ext cx="641125" cy="335824"/>
            </a:xfrm>
            <a:prstGeom prst="rect">
              <a:avLst/>
            </a:prstGeom>
            <a:grpFill/>
          </p:spPr>
          <p:txBody>
            <a:bodyPr wrap="none" rtlCol="0">
              <a:spAutoFit/>
            </a:bodyPr>
            <a:lstStyle/>
            <a:p>
              <a:r>
                <a:rPr lang="en-US" dirty="0">
                  <a:highlight>
                    <a:srgbClr val="FFFF00"/>
                  </a:highlight>
                  <a:latin typeface="Times New Roman" panose="02020603050405020304" pitchFamily="18" charset="0"/>
                  <a:cs typeface="Times New Roman" panose="02020603050405020304" pitchFamily="18" charset="0"/>
                </a:rPr>
                <a:t>-14%</a:t>
              </a:r>
              <a:endParaRPr lang="en-GB" dirty="0">
                <a:highlight>
                  <a:srgbClr val="FFFF00"/>
                </a:highlight>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675DF69-DB62-9324-5802-E2D37F144429}"/>
                </a:ext>
              </a:extLst>
            </p:cNvPr>
            <p:cNvSpPr txBox="1"/>
            <p:nvPr/>
          </p:nvSpPr>
          <p:spPr>
            <a:xfrm>
              <a:off x="5135635" y="4028245"/>
              <a:ext cx="641125" cy="335824"/>
            </a:xfrm>
            <a:prstGeom prst="rect">
              <a:avLst/>
            </a:prstGeom>
            <a:grpFill/>
          </p:spPr>
          <p:txBody>
            <a:bodyPr wrap="none" rtlCol="0">
              <a:spAutoFit/>
            </a:bodyPr>
            <a:lstStyle/>
            <a:p>
              <a:r>
                <a:rPr lang="en-US" dirty="0">
                  <a:latin typeface="Times New Roman" panose="02020603050405020304" pitchFamily="18" charset="0"/>
                  <a:cs typeface="Times New Roman" panose="02020603050405020304" pitchFamily="18" charset="0"/>
                </a:rPr>
                <a:t>-17%</a:t>
              </a:r>
              <a:endParaRPr lang="en-GB"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D6ED0812-B9FC-3D07-47EA-4CB58EAB999C}"/>
                </a:ext>
              </a:extLst>
            </p:cNvPr>
            <p:cNvSpPr txBox="1"/>
            <p:nvPr/>
          </p:nvSpPr>
          <p:spPr>
            <a:xfrm>
              <a:off x="5802828" y="4028245"/>
              <a:ext cx="641125" cy="335824"/>
            </a:xfrm>
            <a:prstGeom prst="rect">
              <a:avLst/>
            </a:prstGeom>
            <a:grpFill/>
          </p:spPr>
          <p:txBody>
            <a:bodyPr wrap="none" rtlCol="0">
              <a:spAutoFit/>
            </a:bodyPr>
            <a:lstStyle/>
            <a:p>
              <a:r>
                <a:rPr lang="en-US" dirty="0">
                  <a:latin typeface="Times New Roman" panose="02020603050405020304" pitchFamily="18" charset="0"/>
                  <a:cs typeface="Times New Roman" panose="02020603050405020304" pitchFamily="18" charset="0"/>
                </a:rPr>
                <a:t>-19%</a:t>
              </a:r>
              <a:endParaRPr lang="en-GB"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3D44F290-112A-DE33-281B-EDA9FDB04A79}"/>
                </a:ext>
              </a:extLst>
            </p:cNvPr>
            <p:cNvSpPr txBox="1"/>
            <p:nvPr/>
          </p:nvSpPr>
          <p:spPr>
            <a:xfrm>
              <a:off x="6468530" y="4028245"/>
              <a:ext cx="641125" cy="335824"/>
            </a:xfrm>
            <a:prstGeom prst="rect">
              <a:avLst/>
            </a:prstGeom>
            <a:grpFill/>
          </p:spPr>
          <p:txBody>
            <a:bodyPr wrap="none" rtlCol="0">
              <a:spAutoFit/>
            </a:bodyPr>
            <a:lstStyle/>
            <a:p>
              <a:r>
                <a:rPr lang="en-US" dirty="0">
                  <a:latin typeface="Times New Roman" panose="02020603050405020304" pitchFamily="18" charset="0"/>
                  <a:cs typeface="Times New Roman" panose="02020603050405020304" pitchFamily="18" charset="0"/>
                </a:rPr>
                <a:t>-22%</a:t>
              </a:r>
              <a:endParaRPr lang="en-GB"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C08F25A4-D68C-1BF7-17F2-D2ACE2B3D45F}"/>
                </a:ext>
              </a:extLst>
            </p:cNvPr>
            <p:cNvSpPr txBox="1"/>
            <p:nvPr/>
          </p:nvSpPr>
          <p:spPr>
            <a:xfrm>
              <a:off x="7129567" y="4038333"/>
              <a:ext cx="641125" cy="335824"/>
            </a:xfrm>
            <a:prstGeom prst="rect">
              <a:avLst/>
            </a:prstGeom>
            <a:grpFill/>
          </p:spPr>
          <p:txBody>
            <a:bodyPr wrap="none" rtlCol="0">
              <a:spAutoFit/>
            </a:bodyPr>
            <a:lstStyle/>
            <a:p>
              <a:r>
                <a:rPr lang="en-US" dirty="0">
                  <a:latin typeface="Times New Roman" panose="02020603050405020304" pitchFamily="18" charset="0"/>
                  <a:cs typeface="Times New Roman" panose="02020603050405020304" pitchFamily="18" charset="0"/>
                </a:rPr>
                <a:t>-24%</a:t>
              </a:r>
              <a:endParaRPr lang="en-GB"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C77FC1A0-2133-6EEF-313F-88D01061C52C}"/>
                </a:ext>
              </a:extLst>
            </p:cNvPr>
            <p:cNvSpPr txBox="1"/>
            <p:nvPr/>
          </p:nvSpPr>
          <p:spPr>
            <a:xfrm>
              <a:off x="7770692" y="4040929"/>
              <a:ext cx="641125" cy="335824"/>
            </a:xfrm>
            <a:prstGeom prst="rect">
              <a:avLst/>
            </a:prstGeom>
            <a:grpFill/>
          </p:spPr>
          <p:txBody>
            <a:bodyPr wrap="none" rtlCol="0">
              <a:spAutoFit/>
            </a:bodyPr>
            <a:lstStyle/>
            <a:p>
              <a:r>
                <a:rPr lang="en-US" dirty="0">
                  <a:highlight>
                    <a:srgbClr val="FFFF00"/>
                  </a:highlight>
                  <a:latin typeface="Times New Roman" panose="02020603050405020304" pitchFamily="18" charset="0"/>
                  <a:cs typeface="Times New Roman" panose="02020603050405020304" pitchFamily="18" charset="0"/>
                </a:rPr>
                <a:t>-26%</a:t>
              </a:r>
              <a:endParaRPr lang="en-GB" dirty="0">
                <a:highlight>
                  <a:srgbClr val="FFFF00"/>
                </a:highlight>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D0DE11C4-ACAD-1F0D-D95D-B4C8E3715313}"/>
                </a:ext>
              </a:extLst>
            </p:cNvPr>
            <p:cNvSpPr txBox="1"/>
            <p:nvPr/>
          </p:nvSpPr>
          <p:spPr>
            <a:xfrm>
              <a:off x="3189957" y="4002542"/>
              <a:ext cx="533071" cy="335824"/>
            </a:xfrm>
            <a:prstGeom prst="rect">
              <a:avLst/>
            </a:prstGeom>
            <a:grpFill/>
          </p:spPr>
          <p:txBody>
            <a:bodyPr wrap="none" rtlCol="0">
              <a:spAutoFit/>
            </a:bodyPr>
            <a:lstStyle/>
            <a:p>
              <a:r>
                <a:rPr lang="en-US" dirty="0">
                  <a:latin typeface="Times New Roman" panose="02020603050405020304" pitchFamily="18" charset="0"/>
                  <a:cs typeface="Times New Roman" panose="02020603050405020304" pitchFamily="18" charset="0"/>
                </a:rPr>
                <a:t>-9%</a:t>
              </a:r>
              <a:endParaRPr lang="en-GB" dirty="0">
                <a:latin typeface="Times New Roman" panose="02020603050405020304" pitchFamily="18" charset="0"/>
                <a:cs typeface="Times New Roman" panose="02020603050405020304" pitchFamily="18" charset="0"/>
              </a:endParaRPr>
            </a:p>
          </p:txBody>
        </p:sp>
      </p:grpSp>
      <p:sp>
        <p:nvSpPr>
          <p:cNvPr id="6" name="Oval 5">
            <a:extLst>
              <a:ext uri="{FF2B5EF4-FFF2-40B4-BE49-F238E27FC236}">
                <a16:creationId xmlns:a16="http://schemas.microsoft.com/office/drawing/2014/main" id="{FC2E4D68-9DB4-AEB9-80DA-BF01680689D7}"/>
              </a:ext>
            </a:extLst>
          </p:cNvPr>
          <p:cNvSpPr/>
          <p:nvPr/>
        </p:nvSpPr>
        <p:spPr>
          <a:xfrm>
            <a:off x="4439291" y="4778367"/>
            <a:ext cx="654345" cy="5040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75BA7322-D980-8DDA-A73D-776E34B7BB5C}"/>
              </a:ext>
            </a:extLst>
          </p:cNvPr>
          <p:cNvSpPr/>
          <p:nvPr/>
        </p:nvSpPr>
        <p:spPr>
          <a:xfrm>
            <a:off x="8042995" y="4816191"/>
            <a:ext cx="654345" cy="5040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9DC791A2-DAC7-3209-402F-04E4B016C6F9}"/>
              </a:ext>
            </a:extLst>
          </p:cNvPr>
          <p:cNvPicPr>
            <a:picLocks noChangeAspect="1"/>
          </p:cNvPicPr>
          <p:nvPr/>
        </p:nvPicPr>
        <p:blipFill>
          <a:blip r:embed="rId6"/>
          <a:stretch>
            <a:fillRect/>
          </a:stretch>
        </p:blipFill>
        <p:spPr>
          <a:xfrm>
            <a:off x="7596336" y="5762463"/>
            <a:ext cx="1547664" cy="1095537"/>
          </a:xfrm>
          <a:prstGeom prst="rect">
            <a:avLst/>
          </a:prstGeom>
        </p:spPr>
      </p:pic>
      <p:pic>
        <p:nvPicPr>
          <p:cNvPr id="11" name="Audio 10">
            <a:hlinkClick r:id="" action="ppaction://media"/>
            <a:extLst>
              <a:ext uri="{FF2B5EF4-FFF2-40B4-BE49-F238E27FC236}">
                <a16:creationId xmlns:a16="http://schemas.microsoft.com/office/drawing/2014/main" id="{451BD740-D739-F921-A8D0-74EB3B2F2BD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123098774"/>
      </p:ext>
    </p:extLst>
  </p:cSld>
  <p:clrMapOvr>
    <a:masterClrMapping/>
  </p:clrMapOvr>
  <mc:AlternateContent xmlns:mc="http://schemas.openxmlformats.org/markup-compatibility/2006" xmlns:p14="http://schemas.microsoft.com/office/powerpoint/2010/main">
    <mc:Choice Requires="p14">
      <p:transition spd="slow" p14:dur="2000" advTm="35503"/>
    </mc:Choice>
    <mc:Fallback xmlns="">
      <p:transition spd="slow" advTm="35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9C6057-CC04-9CF0-E8E9-09A5D1BE0034}"/>
              </a:ext>
            </a:extLst>
          </p:cNvPr>
          <p:cNvPicPr>
            <a:picLocks noChangeAspect="1"/>
          </p:cNvPicPr>
          <p:nvPr/>
        </p:nvPicPr>
        <p:blipFill>
          <a:blip r:embed="rId5"/>
          <a:stretch>
            <a:fillRect/>
          </a:stretch>
        </p:blipFill>
        <p:spPr>
          <a:xfrm>
            <a:off x="7596336" y="5762463"/>
            <a:ext cx="1547664" cy="1095537"/>
          </a:xfrm>
          <a:prstGeom prst="rect">
            <a:avLst/>
          </a:prstGeom>
        </p:spPr>
      </p:pic>
      <p:sp>
        <p:nvSpPr>
          <p:cNvPr id="2" name="Title 1">
            <a:extLst>
              <a:ext uri="{FF2B5EF4-FFF2-40B4-BE49-F238E27FC236}">
                <a16:creationId xmlns:a16="http://schemas.microsoft.com/office/drawing/2014/main" id="{7DCE96B7-466A-2F4D-39C5-29D9AB9EF5D4}"/>
              </a:ext>
            </a:extLst>
          </p:cNvPr>
          <p:cNvSpPr>
            <a:spLocks noGrp="1"/>
          </p:cNvSpPr>
          <p:nvPr>
            <p:ph type="title"/>
          </p:nvPr>
        </p:nvSpPr>
        <p:spPr>
          <a:xfrm>
            <a:off x="0" y="0"/>
            <a:ext cx="9144000" cy="677737"/>
          </a:xfrm>
          <a:solidFill>
            <a:schemeClr val="accent4">
              <a:lumMod val="40000"/>
              <a:lumOff val="60000"/>
            </a:schemeClr>
          </a:solidFill>
        </p:spPr>
        <p:txBody>
          <a:bodyPr>
            <a:noAutofit/>
          </a:bodyPr>
          <a:lstStyle/>
          <a:p>
            <a:r>
              <a:rPr lang="en-US" sz="1800" b="1" dirty="0">
                <a:latin typeface="Times New Roman" panose="02020603050405020304" pitchFamily="18" charset="0"/>
                <a:cs typeface="Times New Roman" panose="02020603050405020304" pitchFamily="18" charset="0"/>
              </a:rPr>
              <a:t>Total Greenhouse Gas Emissions With Existing Measures (WEM) and With Additional Measures (WAM) scenarios out to the year 2030</a:t>
            </a:r>
          </a:p>
        </p:txBody>
      </p:sp>
      <p:sp>
        <p:nvSpPr>
          <p:cNvPr id="8" name="TextBox 7">
            <a:extLst>
              <a:ext uri="{FF2B5EF4-FFF2-40B4-BE49-F238E27FC236}">
                <a16:creationId xmlns:a16="http://schemas.microsoft.com/office/drawing/2014/main" id="{92073D96-447F-F4D9-396E-E6A0D9BA5141}"/>
              </a:ext>
            </a:extLst>
          </p:cNvPr>
          <p:cNvSpPr txBox="1"/>
          <p:nvPr/>
        </p:nvSpPr>
        <p:spPr>
          <a:xfrm>
            <a:off x="107504" y="5545963"/>
            <a:ext cx="9036496"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Gap exists between (With Additional Measures scenario) projections and the 51% target. </a:t>
            </a:r>
            <a:r>
              <a:rPr lang="en-US" dirty="0">
                <a:latin typeface="Times New Roman" panose="02020603050405020304" pitchFamily="18" charset="0"/>
                <a:cs typeface="Times New Roman" panose="02020603050405020304" pitchFamily="18" charset="0"/>
              </a:rPr>
              <a:t>Source: Ireland’s greenhouse gas emissions projections 2022-2040 (EPA, 2023</a:t>
            </a:r>
            <a:r>
              <a:rPr lang="en-US" b="1" dirty="0">
                <a:latin typeface="Times New Roman" panose="02020603050405020304" pitchFamily="18" charset="0"/>
                <a:cs typeface="Times New Roman" panose="02020603050405020304" pitchFamily="18" charset="0"/>
              </a:rPr>
              <a:t>)</a:t>
            </a:r>
            <a:endParaRPr lang="en-GB" b="1"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2F02C5A7-C48A-7461-D7F3-8149FCD2FC03}"/>
              </a:ext>
            </a:extLst>
          </p:cNvPr>
          <p:cNvPicPr>
            <a:picLocks noChangeAspect="1"/>
          </p:cNvPicPr>
          <p:nvPr/>
        </p:nvPicPr>
        <p:blipFill>
          <a:blip r:embed="rId6"/>
          <a:stretch>
            <a:fillRect/>
          </a:stretch>
        </p:blipFill>
        <p:spPr>
          <a:xfrm>
            <a:off x="827584" y="1331070"/>
            <a:ext cx="7511931" cy="4214894"/>
          </a:xfrm>
          <a:prstGeom prst="rect">
            <a:avLst/>
          </a:prstGeom>
        </p:spPr>
      </p:pic>
      <p:sp>
        <p:nvSpPr>
          <p:cNvPr id="5" name="TextBox 4">
            <a:extLst>
              <a:ext uri="{FF2B5EF4-FFF2-40B4-BE49-F238E27FC236}">
                <a16:creationId xmlns:a16="http://schemas.microsoft.com/office/drawing/2014/main" id="{846F114A-9A57-6641-8C02-C29EA8431838}"/>
              </a:ext>
            </a:extLst>
          </p:cNvPr>
          <p:cNvSpPr txBox="1"/>
          <p:nvPr/>
        </p:nvSpPr>
        <p:spPr>
          <a:xfrm>
            <a:off x="251520" y="677737"/>
            <a:ext cx="8352928" cy="646331"/>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Ireland’s Climate Action Plan set target of 51% reduction in Greenhouse Gas Emissions by 2030 from 2018 baseline</a:t>
            </a:r>
            <a:endParaRPr lang="en-IE" dirty="0"/>
          </a:p>
        </p:txBody>
      </p:sp>
      <p:pic>
        <p:nvPicPr>
          <p:cNvPr id="14" name="Audio 13">
            <a:hlinkClick r:id="" action="ppaction://media"/>
            <a:extLst>
              <a:ext uri="{FF2B5EF4-FFF2-40B4-BE49-F238E27FC236}">
                <a16:creationId xmlns:a16="http://schemas.microsoft.com/office/drawing/2014/main" id="{A62424DD-73BB-C5A7-DFEF-BF0AE144AD1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901826903"/>
      </p:ext>
    </p:extLst>
  </p:cSld>
  <p:clrMapOvr>
    <a:masterClrMapping/>
  </p:clrMapOvr>
  <mc:AlternateContent xmlns:mc="http://schemas.openxmlformats.org/markup-compatibility/2006" xmlns:p14="http://schemas.microsoft.com/office/powerpoint/2010/main">
    <mc:Choice Requires="p14">
      <p:transition spd="slow" p14:dur="2000" advTm="73052"/>
    </mc:Choice>
    <mc:Fallback xmlns="">
      <p:transition spd="slow" advTm="73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62134A-E465-C926-2303-08A75E44682E}"/>
              </a:ext>
            </a:extLst>
          </p:cNvPr>
          <p:cNvPicPr>
            <a:picLocks noChangeAspect="1"/>
          </p:cNvPicPr>
          <p:nvPr/>
        </p:nvPicPr>
        <p:blipFill>
          <a:blip r:embed="rId5"/>
          <a:stretch>
            <a:fillRect/>
          </a:stretch>
        </p:blipFill>
        <p:spPr>
          <a:xfrm>
            <a:off x="7596336" y="5762463"/>
            <a:ext cx="1547664" cy="1095537"/>
          </a:xfrm>
          <a:prstGeom prst="rect">
            <a:avLst/>
          </a:prstGeom>
        </p:spPr>
      </p:pic>
      <p:graphicFrame>
        <p:nvGraphicFramePr>
          <p:cNvPr id="12" name="Chart 11">
            <a:extLst>
              <a:ext uri="{FF2B5EF4-FFF2-40B4-BE49-F238E27FC236}">
                <a16:creationId xmlns:a16="http://schemas.microsoft.com/office/drawing/2014/main" id="{6F40178C-A776-8DB5-EFDC-11A4C60F12CE}"/>
              </a:ext>
            </a:extLst>
          </p:cNvPr>
          <p:cNvGraphicFramePr>
            <a:graphicFrameLocks/>
          </p:cNvGraphicFramePr>
          <p:nvPr>
            <p:extLst>
              <p:ext uri="{D42A27DB-BD31-4B8C-83A1-F6EECF244321}">
                <p14:modId xmlns:p14="http://schemas.microsoft.com/office/powerpoint/2010/main" val="2730569318"/>
              </p:ext>
            </p:extLst>
          </p:nvPr>
        </p:nvGraphicFramePr>
        <p:xfrm>
          <a:off x="232017" y="3409743"/>
          <a:ext cx="8669999" cy="3152515"/>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Box 12">
            <a:extLst>
              <a:ext uri="{FF2B5EF4-FFF2-40B4-BE49-F238E27FC236}">
                <a16:creationId xmlns:a16="http://schemas.microsoft.com/office/drawing/2014/main" id="{0744F046-C72B-40B9-6B10-14D397891A31}"/>
              </a:ext>
            </a:extLst>
          </p:cNvPr>
          <p:cNvSpPr txBox="1"/>
          <p:nvPr/>
        </p:nvSpPr>
        <p:spPr>
          <a:xfrm>
            <a:off x="244616" y="750264"/>
            <a:ext cx="2407737" cy="873572"/>
          </a:xfrm>
          <a:prstGeom prst="rect">
            <a:avLst/>
          </a:prstGeom>
          <a:noFill/>
        </p:spPr>
        <p:txBody>
          <a:bodyPr wrap="square">
            <a:spAutoFit/>
          </a:bodyPr>
          <a:lstStyle/>
          <a:p>
            <a:pPr>
              <a:lnSpc>
                <a:spcPct val="150000"/>
              </a:lnSpc>
            </a:pPr>
            <a:r>
              <a:rPr lang="en-IE" sz="1800" b="1" dirty="0">
                <a:effectLst/>
                <a:latin typeface="Times New Roman" panose="02020603050405020304" pitchFamily="18" charset="0"/>
                <a:ea typeface="Calibri" panose="020F0502020204030204" pitchFamily="34" charset="0"/>
                <a:cs typeface="Times New Roman" panose="02020603050405020304" pitchFamily="18" charset="0"/>
              </a:rPr>
              <a:t>Assume </a:t>
            </a:r>
            <a:r>
              <a:rPr lang="en-IE"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30%</a:t>
            </a:r>
            <a:r>
              <a:rPr lang="en-IE" sz="1800" b="1" dirty="0">
                <a:effectLst/>
                <a:latin typeface="Times New Roman" panose="02020603050405020304" pitchFamily="18" charset="0"/>
                <a:ea typeface="Calibri" panose="020F0502020204030204" pitchFamily="34" charset="0"/>
                <a:cs typeface="Times New Roman" panose="02020603050405020304" pitchFamily="18" charset="0"/>
              </a:rPr>
              <a:t> EV Market Share by 2030</a:t>
            </a:r>
            <a:endParaRPr lang="en-IE" dirty="0">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E771B3F3-323B-5D0E-D1AA-11CDC7D954A4}"/>
              </a:ext>
            </a:extLst>
          </p:cNvPr>
          <p:cNvSpPr txBox="1">
            <a:spLocks/>
          </p:cNvSpPr>
          <p:nvPr/>
        </p:nvSpPr>
        <p:spPr>
          <a:xfrm>
            <a:off x="0" y="0"/>
            <a:ext cx="9144000" cy="692696"/>
          </a:xfrm>
          <a:prstGeom prst="rect">
            <a:avLst/>
          </a:prstGeom>
          <a:solidFill>
            <a:srgbClr val="FF9933"/>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b="1" dirty="0">
                <a:latin typeface="Times New Roman" panose="02020603050405020304" pitchFamily="18" charset="0"/>
                <a:cs typeface="Times New Roman" panose="02020603050405020304" pitchFamily="18" charset="0"/>
              </a:rPr>
              <a:t>Transport Projections to 2033</a:t>
            </a:r>
          </a:p>
        </p:txBody>
      </p:sp>
      <p:sp>
        <p:nvSpPr>
          <p:cNvPr id="6" name="TextBox 5">
            <a:extLst>
              <a:ext uri="{FF2B5EF4-FFF2-40B4-BE49-F238E27FC236}">
                <a16:creationId xmlns:a16="http://schemas.microsoft.com/office/drawing/2014/main" id="{E0B10FFF-6BAF-2490-34CF-0A6BA7507684}"/>
              </a:ext>
            </a:extLst>
          </p:cNvPr>
          <p:cNvSpPr txBox="1"/>
          <p:nvPr/>
        </p:nvSpPr>
        <p:spPr>
          <a:xfrm>
            <a:off x="244616" y="1814319"/>
            <a:ext cx="2169357" cy="1289071"/>
          </a:xfrm>
          <a:prstGeom prst="rect">
            <a:avLst/>
          </a:prstGeom>
          <a:noFill/>
        </p:spPr>
        <p:txBody>
          <a:bodyPr wrap="square">
            <a:spAutoFit/>
          </a:bodyPr>
          <a:lstStyle/>
          <a:p>
            <a:pPr>
              <a:lnSpc>
                <a:spcPct val="150000"/>
              </a:lnSpc>
            </a:pPr>
            <a:r>
              <a:rPr lang="en-IE"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3.75%</a:t>
            </a:r>
            <a:r>
              <a:rPr lang="en-IE"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E" sz="1800" b="1" dirty="0">
                <a:effectLst/>
                <a:latin typeface="Times New Roman" panose="02020603050405020304" pitchFamily="18" charset="0"/>
                <a:ea typeface="Calibri" panose="020F0502020204030204" pitchFamily="34" charset="0"/>
                <a:cs typeface="Times New Roman" panose="02020603050405020304" pitchFamily="18" charset="0"/>
              </a:rPr>
              <a:t>reduction in Car Transport Energy Usage </a:t>
            </a:r>
            <a:endParaRPr lang="en-IE" dirty="0">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594F3D09-5721-861A-E08D-29C4C359165A}"/>
              </a:ext>
            </a:extLst>
          </p:cNvPr>
          <p:cNvGraphicFramePr>
            <a:graphicFrameLocks noGrp="1"/>
          </p:cNvGraphicFramePr>
          <p:nvPr/>
        </p:nvGraphicFramePr>
        <p:xfrm>
          <a:off x="2652354" y="772334"/>
          <a:ext cx="6249662" cy="2440641"/>
        </p:xfrm>
        <a:graphic>
          <a:graphicData uri="http://schemas.openxmlformats.org/drawingml/2006/table">
            <a:tbl>
              <a:tblPr>
                <a:tableStyleId>{616DA210-FB5B-4158-B5E0-FEB733F419BA}</a:tableStyleId>
              </a:tblPr>
              <a:tblGrid>
                <a:gridCol w="2207678">
                  <a:extLst>
                    <a:ext uri="{9D8B030D-6E8A-4147-A177-3AD203B41FA5}">
                      <a16:colId xmlns:a16="http://schemas.microsoft.com/office/drawing/2014/main" val="2975980906"/>
                    </a:ext>
                  </a:extLst>
                </a:gridCol>
                <a:gridCol w="936104">
                  <a:extLst>
                    <a:ext uri="{9D8B030D-6E8A-4147-A177-3AD203B41FA5}">
                      <a16:colId xmlns:a16="http://schemas.microsoft.com/office/drawing/2014/main" val="21760825"/>
                    </a:ext>
                  </a:extLst>
                </a:gridCol>
                <a:gridCol w="1008112">
                  <a:extLst>
                    <a:ext uri="{9D8B030D-6E8A-4147-A177-3AD203B41FA5}">
                      <a16:colId xmlns:a16="http://schemas.microsoft.com/office/drawing/2014/main" val="2657363749"/>
                    </a:ext>
                  </a:extLst>
                </a:gridCol>
                <a:gridCol w="1065594">
                  <a:extLst>
                    <a:ext uri="{9D8B030D-6E8A-4147-A177-3AD203B41FA5}">
                      <a16:colId xmlns:a16="http://schemas.microsoft.com/office/drawing/2014/main" val="3093167053"/>
                    </a:ext>
                  </a:extLst>
                </a:gridCol>
                <a:gridCol w="1032174">
                  <a:extLst>
                    <a:ext uri="{9D8B030D-6E8A-4147-A177-3AD203B41FA5}">
                      <a16:colId xmlns:a16="http://schemas.microsoft.com/office/drawing/2014/main" val="3739028879"/>
                    </a:ext>
                  </a:extLst>
                </a:gridCol>
              </a:tblGrid>
              <a:tr h="348663">
                <a:tc>
                  <a:txBody>
                    <a:bodyPr/>
                    <a:lstStyle/>
                    <a:p>
                      <a:pPr algn="l" fontAlgn="ctr"/>
                      <a:r>
                        <a:rPr lang="en-GB" sz="1400" b="1" u="none" strike="noStrike" dirty="0">
                          <a:effectLst/>
                          <a:latin typeface="Times New Roman" panose="02020603050405020304" pitchFamily="18" charset="0"/>
                          <a:cs typeface="Times New Roman" panose="02020603050405020304" pitchFamily="18" charset="0"/>
                        </a:rPr>
                        <a:t>Athboy 2030</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tc>
                  <a:txBody>
                    <a:bodyPr/>
                    <a:lstStyle/>
                    <a:p>
                      <a:pPr algn="l" fontAlgn="b"/>
                      <a:r>
                        <a:rPr lang="en-GB" sz="1400" b="1" u="none" strike="noStrike" dirty="0">
                          <a:effectLst/>
                          <a:latin typeface="Times New Roman" panose="02020603050405020304" pitchFamily="18" charset="0"/>
                          <a:cs typeface="Times New Roman" panose="02020603050405020304" pitchFamily="18" charset="0"/>
                        </a:rPr>
                        <a:t> Petrol</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tc>
                  <a:txBody>
                    <a:bodyPr/>
                    <a:lstStyle/>
                    <a:p>
                      <a:pPr algn="l" fontAlgn="b"/>
                      <a:r>
                        <a:rPr lang="en-GB" sz="1400" b="1" u="none" strike="noStrike" dirty="0">
                          <a:effectLst/>
                          <a:latin typeface="Times New Roman" panose="02020603050405020304" pitchFamily="18" charset="0"/>
                          <a:cs typeface="Times New Roman" panose="02020603050405020304" pitchFamily="18" charset="0"/>
                        </a:rPr>
                        <a:t> Diesel</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tc>
                  <a:txBody>
                    <a:bodyPr/>
                    <a:lstStyle/>
                    <a:p>
                      <a:pPr algn="l" fontAlgn="b"/>
                      <a:r>
                        <a:rPr lang="en-GB" sz="1400" b="1" u="none" strike="noStrike" dirty="0">
                          <a:effectLst/>
                          <a:latin typeface="Times New Roman" panose="02020603050405020304" pitchFamily="18" charset="0"/>
                          <a:cs typeface="Times New Roman" panose="02020603050405020304" pitchFamily="18" charset="0"/>
                        </a:rPr>
                        <a:t>Battery EV</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tc>
                  <a:txBody>
                    <a:bodyPr/>
                    <a:lstStyle/>
                    <a:p>
                      <a:pPr algn="l" fontAlgn="b"/>
                      <a:r>
                        <a:rPr lang="en-GB" sz="1400" b="1" u="none" strike="noStrike" dirty="0">
                          <a:effectLst/>
                          <a:latin typeface="Times New Roman" panose="02020603050405020304" pitchFamily="18" charset="0"/>
                          <a:cs typeface="Times New Roman" panose="02020603050405020304" pitchFamily="18" charset="0"/>
                        </a:rPr>
                        <a:t>Totals</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extLst>
                  <a:ext uri="{0D108BD9-81ED-4DB2-BD59-A6C34878D82A}">
                    <a16:rowId xmlns:a16="http://schemas.microsoft.com/office/drawing/2014/main" val="3020006966"/>
                  </a:ext>
                </a:extLst>
              </a:tr>
              <a:tr h="348663">
                <a:tc>
                  <a:txBody>
                    <a:bodyPr/>
                    <a:lstStyle/>
                    <a:p>
                      <a:pPr algn="l" fontAlgn="b"/>
                      <a:r>
                        <a:rPr lang="en-GB" sz="1400" b="1" u="none" strike="noStrike" dirty="0">
                          <a:effectLst/>
                          <a:latin typeface="Times New Roman" panose="02020603050405020304" pitchFamily="18" charset="0"/>
                          <a:cs typeface="Times New Roman" panose="02020603050405020304" pitchFamily="18" charset="0"/>
                        </a:rPr>
                        <a:t>National annual average km</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tc>
                  <a:txBody>
                    <a:bodyPr/>
                    <a:lstStyle/>
                    <a:p>
                      <a:pPr algn="l" fontAlgn="b"/>
                      <a:r>
                        <a:rPr lang="en-GB" sz="1400" u="none" strike="noStrike" dirty="0">
                          <a:effectLst/>
                          <a:latin typeface="Times New Roman" panose="02020603050405020304" pitchFamily="18" charset="0"/>
                          <a:cs typeface="Times New Roman" panose="02020603050405020304" pitchFamily="18" charset="0"/>
                        </a:rPr>
                        <a:t>12,113 </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tc>
                  <a:txBody>
                    <a:bodyPr/>
                    <a:lstStyle/>
                    <a:p>
                      <a:pPr algn="l" fontAlgn="b"/>
                      <a:r>
                        <a:rPr lang="en-GB" sz="1400" u="none" strike="noStrike" dirty="0">
                          <a:effectLst/>
                          <a:latin typeface="Times New Roman" panose="02020603050405020304" pitchFamily="18" charset="0"/>
                          <a:cs typeface="Times New Roman" panose="02020603050405020304" pitchFamily="18" charset="0"/>
                        </a:rPr>
                        <a:t>19,681 </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tc>
                  <a:txBody>
                    <a:bodyPr/>
                    <a:lstStyle/>
                    <a:p>
                      <a:pPr algn="l" fontAlgn="b"/>
                      <a:r>
                        <a:rPr lang="en-GB" sz="1400" u="none" strike="noStrike" dirty="0">
                          <a:effectLst/>
                          <a:latin typeface="Times New Roman" panose="02020603050405020304" pitchFamily="18" charset="0"/>
                          <a:cs typeface="Times New Roman" panose="02020603050405020304" pitchFamily="18" charset="0"/>
                        </a:rPr>
                        <a:t>12,958 </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tc>
                  <a:txBody>
                    <a:bodyPr/>
                    <a:lstStyle/>
                    <a:p>
                      <a:pPr algn="l" fontAlgn="b"/>
                      <a:r>
                        <a:rPr lang="en-GB" sz="1400" u="none" strike="noStrike" dirty="0">
                          <a:effectLst/>
                          <a:latin typeface="Times New Roman" panose="02020603050405020304" pitchFamily="18" charset="0"/>
                          <a:cs typeface="Times New Roman" panose="02020603050405020304" pitchFamily="18" charset="0"/>
                        </a:rPr>
                        <a:t> </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extLst>
                  <a:ext uri="{0D108BD9-81ED-4DB2-BD59-A6C34878D82A}">
                    <a16:rowId xmlns:a16="http://schemas.microsoft.com/office/drawing/2014/main" val="2896804574"/>
                  </a:ext>
                </a:extLst>
              </a:tr>
              <a:tr h="348663">
                <a:tc>
                  <a:txBody>
                    <a:bodyPr/>
                    <a:lstStyle/>
                    <a:p>
                      <a:pPr algn="l" fontAlgn="b"/>
                      <a:r>
                        <a:rPr lang="en-GB" sz="1400" b="1" u="none" strike="noStrike" dirty="0">
                          <a:effectLst/>
                          <a:latin typeface="Times New Roman" panose="02020603050405020304" pitchFamily="18" charset="0"/>
                          <a:cs typeface="Times New Roman" panose="02020603050405020304" pitchFamily="18" charset="0"/>
                        </a:rPr>
                        <a:t>kWh per car/annum</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tc>
                  <a:txBody>
                    <a:bodyPr/>
                    <a:lstStyle/>
                    <a:p>
                      <a:pPr algn="l" fontAlgn="b"/>
                      <a:r>
                        <a:rPr lang="en-GB" sz="1400" u="none" strike="noStrike" dirty="0">
                          <a:effectLst/>
                          <a:latin typeface="Times New Roman" panose="02020603050405020304" pitchFamily="18" charset="0"/>
                          <a:cs typeface="Times New Roman" panose="02020603050405020304" pitchFamily="18" charset="0"/>
                        </a:rPr>
                        <a:t>7,516.12 </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tc>
                  <a:txBody>
                    <a:bodyPr/>
                    <a:lstStyle/>
                    <a:p>
                      <a:pPr algn="l" fontAlgn="b"/>
                      <a:r>
                        <a:rPr lang="en-GB" sz="1400" u="none" strike="noStrike" dirty="0">
                          <a:effectLst/>
                          <a:latin typeface="Times New Roman" panose="02020603050405020304" pitchFamily="18" charset="0"/>
                          <a:cs typeface="Times New Roman" panose="02020603050405020304" pitchFamily="18" charset="0"/>
                        </a:rPr>
                        <a:t>11,710.20 </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tc>
                  <a:txBody>
                    <a:bodyPr/>
                    <a:lstStyle/>
                    <a:p>
                      <a:pPr algn="l" fontAlgn="b"/>
                      <a:r>
                        <a:rPr lang="en-GB" sz="1400" u="none" strike="noStrike" dirty="0">
                          <a:effectLst/>
                          <a:latin typeface="Times New Roman" panose="02020603050405020304" pitchFamily="18" charset="0"/>
                          <a:cs typeface="Times New Roman" panose="02020603050405020304" pitchFamily="18" charset="0"/>
                        </a:rPr>
                        <a:t>4,185.43 </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tc>
                  <a:txBody>
                    <a:bodyPr/>
                    <a:lstStyle/>
                    <a:p>
                      <a:pPr algn="l" fontAlgn="b"/>
                      <a:r>
                        <a:rPr lang="en-GB" sz="1400" u="none" strike="noStrike" dirty="0">
                          <a:effectLst/>
                          <a:latin typeface="Times New Roman" panose="02020603050405020304" pitchFamily="18" charset="0"/>
                          <a:cs typeface="Times New Roman" panose="02020603050405020304" pitchFamily="18" charset="0"/>
                        </a:rPr>
                        <a:t> </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extLst>
                  <a:ext uri="{0D108BD9-81ED-4DB2-BD59-A6C34878D82A}">
                    <a16:rowId xmlns:a16="http://schemas.microsoft.com/office/drawing/2014/main" val="4008425319"/>
                  </a:ext>
                </a:extLst>
              </a:tr>
              <a:tr h="348663">
                <a:tc>
                  <a:txBody>
                    <a:bodyPr/>
                    <a:lstStyle/>
                    <a:p>
                      <a:pPr algn="l" fontAlgn="b"/>
                      <a:r>
                        <a:rPr lang="en-US" sz="1400" b="1" u="none" strike="noStrike" dirty="0">
                          <a:effectLst/>
                          <a:latin typeface="Times New Roman" panose="02020603050405020304" pitchFamily="18" charset="0"/>
                          <a:cs typeface="Times New Roman" panose="02020603050405020304" pitchFamily="18" charset="0"/>
                        </a:rPr>
                        <a:t>kg CO2 per car/annum</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tc>
                  <a:txBody>
                    <a:bodyPr/>
                    <a:lstStyle/>
                    <a:p>
                      <a:pPr algn="l" fontAlgn="b"/>
                      <a:r>
                        <a:rPr lang="en-GB" sz="1400" u="none" strike="noStrike" dirty="0">
                          <a:effectLst/>
                          <a:latin typeface="Times New Roman" panose="02020603050405020304" pitchFamily="18" charset="0"/>
                          <a:cs typeface="Times New Roman" panose="02020603050405020304" pitchFamily="18" charset="0"/>
                        </a:rPr>
                        <a:t>1,719 </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tc>
                  <a:txBody>
                    <a:bodyPr/>
                    <a:lstStyle/>
                    <a:p>
                      <a:pPr algn="l" fontAlgn="b"/>
                      <a:r>
                        <a:rPr lang="en-GB" sz="1400" u="none" strike="noStrike" dirty="0">
                          <a:effectLst/>
                          <a:latin typeface="Times New Roman" panose="02020603050405020304" pitchFamily="18" charset="0"/>
                          <a:cs typeface="Times New Roman" panose="02020603050405020304" pitchFamily="18" charset="0"/>
                        </a:rPr>
                        <a:t>2,794 </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tc>
                  <a:txBody>
                    <a:bodyPr/>
                    <a:lstStyle/>
                    <a:p>
                      <a:pPr algn="l" fontAlgn="b"/>
                      <a:r>
                        <a:rPr lang="en-GB" sz="1400" u="none" strike="noStrike" dirty="0">
                          <a:effectLst/>
                          <a:latin typeface="Times New Roman" panose="02020603050405020304" pitchFamily="18" charset="0"/>
                          <a:cs typeface="Times New Roman" panose="02020603050405020304" pitchFamily="18" charset="0"/>
                        </a:rPr>
                        <a:t>716 </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tc>
                  <a:txBody>
                    <a:bodyPr/>
                    <a:lstStyle/>
                    <a:p>
                      <a:pPr algn="l" fontAlgn="b"/>
                      <a:r>
                        <a:rPr lang="en-GB" sz="1400" u="none" strike="noStrike" dirty="0">
                          <a:effectLst/>
                          <a:latin typeface="Times New Roman" panose="02020603050405020304" pitchFamily="18" charset="0"/>
                          <a:cs typeface="Times New Roman" panose="02020603050405020304" pitchFamily="18" charset="0"/>
                        </a:rPr>
                        <a:t> </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extLst>
                  <a:ext uri="{0D108BD9-81ED-4DB2-BD59-A6C34878D82A}">
                    <a16:rowId xmlns:a16="http://schemas.microsoft.com/office/drawing/2014/main" val="2256113271"/>
                  </a:ext>
                </a:extLst>
              </a:tr>
              <a:tr h="348663">
                <a:tc>
                  <a:txBody>
                    <a:bodyPr/>
                    <a:lstStyle/>
                    <a:p>
                      <a:pPr algn="l" fontAlgn="b"/>
                      <a:r>
                        <a:rPr lang="en-GB" sz="1400" b="1" u="none" strike="noStrike">
                          <a:effectLst/>
                          <a:latin typeface="Times New Roman" panose="02020603050405020304" pitchFamily="18" charset="0"/>
                          <a:cs typeface="Times New Roman" panose="02020603050405020304" pitchFamily="18" charset="0"/>
                        </a:rPr>
                        <a:t>Total cars split </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tc>
                  <a:txBody>
                    <a:bodyPr/>
                    <a:lstStyle/>
                    <a:p>
                      <a:pPr algn="l" fontAlgn="b"/>
                      <a:r>
                        <a:rPr lang="en-GB" sz="1400" u="none" strike="noStrike">
                          <a:effectLst/>
                          <a:latin typeface="Times New Roman" panose="02020603050405020304" pitchFamily="18" charset="0"/>
                          <a:cs typeface="Times New Roman" panose="02020603050405020304" pitchFamily="18" charset="0"/>
                        </a:rPr>
                        <a:t>580</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tc>
                  <a:txBody>
                    <a:bodyPr/>
                    <a:lstStyle/>
                    <a:p>
                      <a:pPr algn="l" fontAlgn="b"/>
                      <a:r>
                        <a:rPr lang="en-GB" sz="1400" u="none" strike="noStrike">
                          <a:effectLst/>
                          <a:latin typeface="Times New Roman" panose="02020603050405020304" pitchFamily="18" charset="0"/>
                          <a:cs typeface="Times New Roman" panose="02020603050405020304" pitchFamily="18" charset="0"/>
                        </a:rPr>
                        <a:t>869</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tc>
                  <a:txBody>
                    <a:bodyPr/>
                    <a:lstStyle/>
                    <a:p>
                      <a:pPr algn="l" fontAlgn="b"/>
                      <a:r>
                        <a:rPr lang="en-GB" sz="1400" u="none" strike="noStrike">
                          <a:effectLst/>
                          <a:latin typeface="Times New Roman" panose="02020603050405020304" pitchFamily="18" charset="0"/>
                          <a:cs typeface="Times New Roman" panose="02020603050405020304" pitchFamily="18" charset="0"/>
                        </a:rPr>
                        <a:t>621</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tc>
                  <a:txBody>
                    <a:bodyPr/>
                    <a:lstStyle/>
                    <a:p>
                      <a:pPr algn="l" fontAlgn="b"/>
                      <a:r>
                        <a:rPr lang="en-GB" sz="1400" u="none" strike="noStrike">
                          <a:effectLst/>
                          <a:latin typeface="Times New Roman" panose="02020603050405020304" pitchFamily="18" charset="0"/>
                          <a:cs typeface="Times New Roman" panose="02020603050405020304" pitchFamily="18" charset="0"/>
                        </a:rPr>
                        <a:t>2070</a:t>
                      </a:r>
                      <a:endParaRPr lang="en-GB" sz="1400" b="0" i="0" u="none" strike="noStrike">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extLst>
                  <a:ext uri="{0D108BD9-81ED-4DB2-BD59-A6C34878D82A}">
                    <a16:rowId xmlns:a16="http://schemas.microsoft.com/office/drawing/2014/main" val="3261489284"/>
                  </a:ext>
                </a:extLst>
              </a:tr>
              <a:tr h="348663">
                <a:tc>
                  <a:txBody>
                    <a:bodyPr/>
                    <a:lstStyle/>
                    <a:p>
                      <a:pPr algn="l" fontAlgn="b"/>
                      <a:r>
                        <a:rPr lang="en-GB" sz="1400" b="1" u="none" strike="noStrike">
                          <a:effectLst/>
                          <a:latin typeface="Times New Roman" panose="02020603050405020304" pitchFamily="18" charset="0"/>
                          <a:cs typeface="Times New Roman" panose="02020603050405020304" pitchFamily="18" charset="0"/>
                        </a:rPr>
                        <a:t>kWh  -all cars/a</a:t>
                      </a:r>
                      <a:endParaRPr lang="en-GB" sz="1400" b="1" i="0" u="none" strike="noStrike">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tc>
                  <a:txBody>
                    <a:bodyPr/>
                    <a:lstStyle/>
                    <a:p>
                      <a:pPr algn="l" fontAlgn="b"/>
                      <a:r>
                        <a:rPr lang="en-GB" sz="1400" u="none" strike="noStrike" dirty="0">
                          <a:effectLst/>
                          <a:latin typeface="Times New Roman" panose="02020603050405020304" pitchFamily="18" charset="0"/>
                          <a:cs typeface="Times New Roman" panose="02020603050405020304" pitchFamily="18" charset="0"/>
                        </a:rPr>
                        <a:t>4,356,341 </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tc>
                  <a:txBody>
                    <a:bodyPr/>
                    <a:lstStyle/>
                    <a:p>
                      <a:pPr algn="l" fontAlgn="b"/>
                      <a:r>
                        <a:rPr lang="en-GB" sz="1400" u="none" strike="noStrike" dirty="0">
                          <a:effectLst/>
                          <a:latin typeface="Times New Roman" panose="02020603050405020304" pitchFamily="18" charset="0"/>
                          <a:cs typeface="Times New Roman" panose="02020603050405020304" pitchFamily="18" charset="0"/>
                        </a:rPr>
                        <a:t>10,180,844 </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tc>
                  <a:txBody>
                    <a:bodyPr/>
                    <a:lstStyle/>
                    <a:p>
                      <a:pPr algn="l" fontAlgn="b"/>
                      <a:r>
                        <a:rPr lang="en-GB" sz="1400" u="none" strike="noStrike" dirty="0">
                          <a:effectLst/>
                          <a:latin typeface="Times New Roman" panose="02020603050405020304" pitchFamily="18" charset="0"/>
                          <a:cs typeface="Times New Roman" panose="02020603050405020304" pitchFamily="18" charset="0"/>
                        </a:rPr>
                        <a:t>2,599,155 </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tc>
                  <a:txBody>
                    <a:bodyPr/>
                    <a:lstStyle/>
                    <a:p>
                      <a:pPr algn="l" fontAlgn="b"/>
                      <a:r>
                        <a:rPr lang="en-GB" sz="1400" u="none" strike="noStrike" dirty="0">
                          <a:effectLst/>
                          <a:latin typeface="Times New Roman" panose="02020603050405020304" pitchFamily="18" charset="0"/>
                          <a:cs typeface="Times New Roman" panose="02020603050405020304" pitchFamily="18" charset="0"/>
                        </a:rPr>
                        <a:t>17,136,339 </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extLst>
                  <a:ext uri="{0D108BD9-81ED-4DB2-BD59-A6C34878D82A}">
                    <a16:rowId xmlns:a16="http://schemas.microsoft.com/office/drawing/2014/main" val="1182561970"/>
                  </a:ext>
                </a:extLst>
              </a:tr>
              <a:tr h="348663">
                <a:tc>
                  <a:txBody>
                    <a:bodyPr/>
                    <a:lstStyle/>
                    <a:p>
                      <a:pPr algn="l" fontAlgn="b"/>
                      <a:r>
                        <a:rPr lang="en-US" sz="1400" b="1" u="none" strike="noStrike" dirty="0">
                          <a:effectLst/>
                          <a:latin typeface="Times New Roman" panose="02020603050405020304" pitchFamily="18" charset="0"/>
                          <a:cs typeface="Times New Roman" panose="02020603050405020304" pitchFamily="18" charset="0"/>
                        </a:rPr>
                        <a:t>kg CO2 - all cars/a</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tc>
                  <a:txBody>
                    <a:bodyPr/>
                    <a:lstStyle/>
                    <a:p>
                      <a:pPr algn="l" fontAlgn="b"/>
                      <a:r>
                        <a:rPr lang="en-GB" sz="1400" u="none" strike="noStrike" dirty="0">
                          <a:effectLst/>
                          <a:latin typeface="Times New Roman" panose="02020603050405020304" pitchFamily="18" charset="0"/>
                          <a:cs typeface="Times New Roman" panose="02020603050405020304" pitchFamily="18" charset="0"/>
                        </a:rPr>
                        <a:t>996,588 </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tc>
                  <a:txBody>
                    <a:bodyPr/>
                    <a:lstStyle/>
                    <a:p>
                      <a:pPr algn="l" fontAlgn="b"/>
                      <a:r>
                        <a:rPr lang="en-GB" sz="1400" u="none" strike="noStrike" dirty="0">
                          <a:effectLst/>
                          <a:latin typeface="Times New Roman" panose="02020603050405020304" pitchFamily="18" charset="0"/>
                          <a:cs typeface="Times New Roman" panose="02020603050405020304" pitchFamily="18" charset="0"/>
                        </a:rPr>
                        <a:t>2,428,858 </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tc>
                  <a:txBody>
                    <a:bodyPr/>
                    <a:lstStyle/>
                    <a:p>
                      <a:pPr algn="l" fontAlgn="b"/>
                      <a:r>
                        <a:rPr lang="en-GB" sz="1400" u="none" strike="noStrike" dirty="0">
                          <a:effectLst/>
                          <a:latin typeface="Times New Roman" panose="02020603050405020304" pitchFamily="18" charset="0"/>
                          <a:cs typeface="Times New Roman" panose="02020603050405020304" pitchFamily="18" charset="0"/>
                        </a:rPr>
                        <a:t>444,592 </a:t>
                      </a:r>
                      <a:endParaRPr lang="en-GB"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tc>
                  <a:txBody>
                    <a:bodyPr/>
                    <a:lstStyle/>
                    <a:p>
                      <a:pPr algn="l" fontAlgn="b"/>
                      <a:r>
                        <a:rPr lang="en-GB" sz="1400" u="none" strike="noStrike" dirty="0">
                          <a:effectLst/>
                          <a:latin typeface="Times New Roman" panose="02020603050405020304" pitchFamily="18" charset="0"/>
                          <a:cs typeface="Times New Roman" panose="02020603050405020304" pitchFamily="18" charset="0"/>
                        </a:rPr>
                        <a:t>3,870,038 </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000" marR="0" marT="0" marB="0" anchor="ctr"/>
                </a:tc>
                <a:extLst>
                  <a:ext uri="{0D108BD9-81ED-4DB2-BD59-A6C34878D82A}">
                    <a16:rowId xmlns:a16="http://schemas.microsoft.com/office/drawing/2014/main" val="1442917463"/>
                  </a:ext>
                </a:extLst>
              </a:tr>
            </a:tbl>
          </a:graphicData>
        </a:graphic>
      </p:graphicFrame>
      <p:sp>
        <p:nvSpPr>
          <p:cNvPr id="10" name="Oval 9">
            <a:extLst>
              <a:ext uri="{FF2B5EF4-FFF2-40B4-BE49-F238E27FC236}">
                <a16:creationId xmlns:a16="http://schemas.microsoft.com/office/drawing/2014/main" id="{B0CF3F8C-098C-61D2-778E-156A64599D69}"/>
              </a:ext>
            </a:extLst>
          </p:cNvPr>
          <p:cNvSpPr/>
          <p:nvPr/>
        </p:nvSpPr>
        <p:spPr>
          <a:xfrm>
            <a:off x="4427984" y="6058203"/>
            <a:ext cx="654345" cy="5040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211488C0-A5ED-88BB-80C0-71F7AE3F964A}"/>
              </a:ext>
            </a:extLst>
          </p:cNvPr>
          <p:cNvSpPr/>
          <p:nvPr/>
        </p:nvSpPr>
        <p:spPr>
          <a:xfrm>
            <a:off x="8041491" y="6085666"/>
            <a:ext cx="654345" cy="5040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BA2CFA88-44C7-CA1B-6DAF-4C48CF41575B}"/>
              </a:ext>
            </a:extLst>
          </p:cNvPr>
          <p:cNvSpPr txBox="1"/>
          <p:nvPr/>
        </p:nvSpPr>
        <p:spPr>
          <a:xfrm>
            <a:off x="1534175" y="5652878"/>
            <a:ext cx="7367841" cy="338554"/>
          </a:xfrm>
          <a:prstGeom prst="rect">
            <a:avLst/>
          </a:prstGeom>
          <a:solidFill>
            <a:srgbClr val="FFFFFF"/>
          </a:solidFill>
        </p:spPr>
        <p:txBody>
          <a:bodyPr wrap="square">
            <a:spAutoFit/>
          </a:bodyPr>
          <a:lstStyle/>
          <a:p>
            <a:r>
              <a:rPr lang="en-GB" sz="1600" b="0" i="0" u="none" strike="noStrike" dirty="0">
                <a:solidFill>
                  <a:srgbClr val="000000"/>
                </a:solidFill>
                <a:effectLst/>
                <a:latin typeface="Times New Roman" panose="02020603050405020304" pitchFamily="18" charset="0"/>
                <a:cs typeface="Times New Roman" panose="02020603050405020304" pitchFamily="18" charset="0"/>
              </a:rPr>
              <a:t>-3.7%</a:t>
            </a:r>
            <a:r>
              <a:rPr lang="en-GB" sz="1600" dirty="0">
                <a:latin typeface="Times New Roman" panose="02020603050405020304" pitchFamily="18" charset="0"/>
                <a:cs typeface="Times New Roman" panose="02020603050405020304" pitchFamily="18" charset="0"/>
              </a:rPr>
              <a:t>     </a:t>
            </a:r>
            <a:r>
              <a:rPr lang="en-GB" sz="1600" b="0" i="0" u="none" strike="noStrike" dirty="0">
                <a:solidFill>
                  <a:srgbClr val="000000"/>
                </a:solidFill>
                <a:effectLst/>
                <a:latin typeface="Times New Roman" panose="02020603050405020304" pitchFamily="18" charset="0"/>
                <a:cs typeface="Times New Roman" panose="02020603050405020304" pitchFamily="18" charset="0"/>
              </a:rPr>
              <a:t>-7.4%</a:t>
            </a:r>
            <a:r>
              <a:rPr lang="en-GB" sz="1600" dirty="0">
                <a:latin typeface="Times New Roman" panose="02020603050405020304" pitchFamily="18" charset="0"/>
                <a:cs typeface="Times New Roman" panose="02020603050405020304" pitchFamily="18" charset="0"/>
              </a:rPr>
              <a:t>  </a:t>
            </a:r>
            <a:r>
              <a:rPr lang="en-GB" sz="1600" b="0" i="0" u="none" strike="noStrike" dirty="0">
                <a:solidFill>
                  <a:srgbClr val="000000"/>
                </a:solidFill>
                <a:effectLst/>
                <a:latin typeface="Times New Roman" panose="02020603050405020304" pitchFamily="18" charset="0"/>
                <a:cs typeface="Times New Roman" panose="02020603050405020304" pitchFamily="18" charset="0"/>
              </a:rPr>
              <a:t>-10.8%</a:t>
            </a:r>
            <a:r>
              <a:rPr lang="en-GB" sz="1600" dirty="0">
                <a:latin typeface="Times New Roman" panose="02020603050405020304" pitchFamily="18" charset="0"/>
                <a:cs typeface="Times New Roman" panose="02020603050405020304" pitchFamily="18" charset="0"/>
              </a:rPr>
              <a:t>  </a:t>
            </a:r>
            <a:r>
              <a:rPr lang="en-GB" sz="1600" b="0" i="0" u="none" strike="noStrike" dirty="0">
                <a:solidFill>
                  <a:srgbClr val="000000"/>
                </a:solidFill>
                <a:effectLst/>
                <a:latin typeface="Times New Roman" panose="02020603050405020304" pitchFamily="18" charset="0"/>
                <a:cs typeface="Times New Roman" panose="02020603050405020304" pitchFamily="18" charset="0"/>
              </a:rPr>
              <a:t>-14.2%</a:t>
            </a:r>
            <a:r>
              <a:rPr lang="en-GB" sz="1600" dirty="0">
                <a:latin typeface="Times New Roman" panose="02020603050405020304" pitchFamily="18" charset="0"/>
                <a:cs typeface="Times New Roman" panose="02020603050405020304" pitchFamily="18" charset="0"/>
              </a:rPr>
              <a:t>    </a:t>
            </a:r>
            <a:r>
              <a:rPr lang="en-GB" sz="1600" b="0" i="0" u="none" strike="noStrike" dirty="0">
                <a:solidFill>
                  <a:srgbClr val="000000"/>
                </a:solidFill>
                <a:effectLst/>
                <a:latin typeface="Times New Roman" panose="02020603050405020304" pitchFamily="18" charset="0"/>
                <a:cs typeface="Times New Roman" panose="02020603050405020304" pitchFamily="18" charset="0"/>
              </a:rPr>
              <a:t>-17.4%</a:t>
            </a:r>
            <a:r>
              <a:rPr lang="en-GB" sz="1600" dirty="0">
                <a:latin typeface="Times New Roman" panose="02020603050405020304" pitchFamily="18" charset="0"/>
                <a:cs typeface="Times New Roman" panose="02020603050405020304" pitchFamily="18" charset="0"/>
              </a:rPr>
              <a:t>   </a:t>
            </a:r>
            <a:r>
              <a:rPr lang="en-GB" sz="1600" b="0" i="0" u="none" strike="noStrike" dirty="0">
                <a:solidFill>
                  <a:srgbClr val="000000"/>
                </a:solidFill>
                <a:effectLst/>
                <a:latin typeface="Times New Roman" panose="02020603050405020304" pitchFamily="18" charset="0"/>
                <a:cs typeface="Times New Roman" panose="02020603050405020304" pitchFamily="18" charset="0"/>
              </a:rPr>
              <a:t>-20.5%</a:t>
            </a:r>
            <a:r>
              <a:rPr lang="en-GB" sz="1600" dirty="0">
                <a:latin typeface="Times New Roman" panose="02020603050405020304" pitchFamily="18" charset="0"/>
                <a:cs typeface="Times New Roman" panose="02020603050405020304" pitchFamily="18" charset="0"/>
              </a:rPr>
              <a:t>   </a:t>
            </a:r>
            <a:r>
              <a:rPr lang="en-GB" sz="1600" b="0" i="0" u="none" strike="noStrike" dirty="0">
                <a:solidFill>
                  <a:srgbClr val="000000"/>
                </a:solidFill>
                <a:effectLst/>
                <a:latin typeface="Times New Roman" panose="02020603050405020304" pitchFamily="18" charset="0"/>
                <a:cs typeface="Times New Roman" panose="02020603050405020304" pitchFamily="18" charset="0"/>
              </a:rPr>
              <a:t>-23.5%</a:t>
            </a:r>
            <a:r>
              <a:rPr lang="en-GB" sz="1600" dirty="0">
                <a:latin typeface="Times New Roman" panose="02020603050405020304" pitchFamily="18" charset="0"/>
                <a:cs typeface="Times New Roman" panose="02020603050405020304" pitchFamily="18" charset="0"/>
              </a:rPr>
              <a:t>   </a:t>
            </a:r>
            <a:r>
              <a:rPr lang="en-GB" sz="1600" b="0" i="0" u="none" strike="noStrike" dirty="0">
                <a:solidFill>
                  <a:srgbClr val="000000"/>
                </a:solidFill>
                <a:effectLst/>
                <a:latin typeface="Times New Roman" panose="02020603050405020304" pitchFamily="18" charset="0"/>
                <a:cs typeface="Times New Roman" panose="02020603050405020304" pitchFamily="18" charset="0"/>
              </a:rPr>
              <a:t>-26.3%</a:t>
            </a:r>
            <a:r>
              <a:rPr lang="en-GB" sz="1600" dirty="0">
                <a:latin typeface="Times New Roman" panose="02020603050405020304" pitchFamily="18" charset="0"/>
                <a:cs typeface="Times New Roman" panose="02020603050405020304" pitchFamily="18" charset="0"/>
              </a:rPr>
              <a:t>   </a:t>
            </a:r>
            <a:r>
              <a:rPr lang="en-GB" sz="1600" b="0" i="0" u="none" strike="noStrike" dirty="0">
                <a:solidFill>
                  <a:srgbClr val="000000"/>
                </a:solidFill>
                <a:effectLst/>
                <a:latin typeface="Times New Roman" panose="02020603050405020304" pitchFamily="18" charset="0"/>
                <a:cs typeface="Times New Roman" panose="02020603050405020304" pitchFamily="18" charset="0"/>
              </a:rPr>
              <a:t>-29.1% </a:t>
            </a:r>
            <a:r>
              <a:rPr lang="en-GB" sz="1600" dirty="0">
                <a:latin typeface="Times New Roman" panose="02020603050405020304" pitchFamily="18" charset="0"/>
                <a:cs typeface="Times New Roman" panose="02020603050405020304" pitchFamily="18" charset="0"/>
              </a:rPr>
              <a:t> </a:t>
            </a:r>
            <a:r>
              <a:rPr lang="en-GB" sz="1600" b="0" i="0" u="none" strike="noStrike" dirty="0">
                <a:solidFill>
                  <a:srgbClr val="000000"/>
                </a:solidFill>
                <a:effectLst/>
                <a:latin typeface="Times New Roman" panose="02020603050405020304" pitchFamily="18" charset="0"/>
                <a:cs typeface="Times New Roman" panose="02020603050405020304" pitchFamily="18" charset="0"/>
              </a:rPr>
              <a:t>-31.8%</a:t>
            </a:r>
            <a:r>
              <a:rPr lang="en-GB" sz="1600" dirty="0">
                <a:latin typeface="Times New Roman" panose="02020603050405020304" pitchFamily="18" charset="0"/>
                <a:cs typeface="Times New Roman" panose="02020603050405020304" pitchFamily="18" charset="0"/>
              </a:rPr>
              <a:t> </a:t>
            </a:r>
          </a:p>
        </p:txBody>
      </p:sp>
      <p:pic>
        <p:nvPicPr>
          <p:cNvPr id="14" name="Audio 13">
            <a:hlinkClick r:id="" action="ppaction://media"/>
            <a:extLst>
              <a:ext uri="{FF2B5EF4-FFF2-40B4-BE49-F238E27FC236}">
                <a16:creationId xmlns:a16="http://schemas.microsoft.com/office/drawing/2014/main" id="{5BE17993-9D5C-6DD6-5597-D26C9C5804D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26368499"/>
      </p:ext>
    </p:extLst>
  </p:cSld>
  <p:clrMapOvr>
    <a:masterClrMapping/>
  </p:clrMapOvr>
  <mc:AlternateContent xmlns:mc="http://schemas.openxmlformats.org/markup-compatibility/2006" xmlns:p14="http://schemas.microsoft.com/office/powerpoint/2010/main">
    <mc:Choice Requires="p14">
      <p:transition spd="slow" p14:dur="2000" advTm="51616"/>
    </mc:Choice>
    <mc:Fallback xmlns="">
      <p:transition spd="slow" advTm="51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F96A8A-57C8-1561-51EE-6E8E878AB9D0}"/>
              </a:ext>
            </a:extLst>
          </p:cNvPr>
          <p:cNvPicPr>
            <a:picLocks noChangeAspect="1"/>
          </p:cNvPicPr>
          <p:nvPr/>
        </p:nvPicPr>
        <p:blipFill>
          <a:blip r:embed="rId5"/>
          <a:stretch>
            <a:fillRect/>
          </a:stretch>
        </p:blipFill>
        <p:spPr>
          <a:xfrm>
            <a:off x="7596336" y="5762463"/>
            <a:ext cx="1547664" cy="1095537"/>
          </a:xfrm>
          <a:prstGeom prst="rect">
            <a:avLst/>
          </a:prstGeom>
        </p:spPr>
      </p:pic>
      <p:sp>
        <p:nvSpPr>
          <p:cNvPr id="2" name="Title 1"/>
          <p:cNvSpPr>
            <a:spLocks noGrp="1"/>
          </p:cNvSpPr>
          <p:nvPr>
            <p:ph type="title"/>
          </p:nvPr>
        </p:nvSpPr>
        <p:spPr>
          <a:xfrm>
            <a:off x="0" y="0"/>
            <a:ext cx="9144000" cy="850106"/>
          </a:xfrm>
        </p:spPr>
        <p:txBody>
          <a:bodyPr>
            <a:normAutofit fontScale="90000"/>
          </a:bodyPr>
          <a:lstStyle/>
          <a:p>
            <a:br>
              <a:rPr lang="en-US" sz="2800" b="1" dirty="0"/>
            </a:br>
            <a:endParaRPr lang="en-US" sz="2800" dirty="0"/>
          </a:p>
        </p:txBody>
      </p:sp>
      <p:sp>
        <p:nvSpPr>
          <p:cNvPr id="4" name="Title 2">
            <a:extLst>
              <a:ext uri="{FF2B5EF4-FFF2-40B4-BE49-F238E27FC236}">
                <a16:creationId xmlns:a16="http://schemas.microsoft.com/office/drawing/2014/main" id="{33633EE8-B5A8-3013-2242-245E7F1D57F3}"/>
              </a:ext>
            </a:extLst>
          </p:cNvPr>
          <p:cNvSpPr txBox="1">
            <a:spLocks/>
          </p:cNvSpPr>
          <p:nvPr/>
        </p:nvSpPr>
        <p:spPr>
          <a:xfrm>
            <a:off x="0" y="0"/>
            <a:ext cx="9144000" cy="692696"/>
          </a:xfrm>
          <a:prstGeom prst="rect">
            <a:avLst/>
          </a:prstGeom>
          <a:solidFill>
            <a:srgbClr val="FF9933"/>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500" b="1" dirty="0">
                <a:latin typeface="Times New Roman" panose="02020603050405020304" pitchFamily="18" charset="0"/>
                <a:cs typeface="Times New Roman" panose="02020603050405020304" pitchFamily="18" charset="0"/>
              </a:rPr>
              <a:t>Athboy SEC Energy Reduction Projection – All Sectors (2023-2033)</a:t>
            </a:r>
          </a:p>
        </p:txBody>
      </p:sp>
      <p:sp>
        <p:nvSpPr>
          <p:cNvPr id="7" name="TextBox 6">
            <a:extLst>
              <a:ext uri="{FF2B5EF4-FFF2-40B4-BE49-F238E27FC236}">
                <a16:creationId xmlns:a16="http://schemas.microsoft.com/office/drawing/2014/main" id="{04CAD742-F05F-51C0-0847-5C9031FB8D1D}"/>
              </a:ext>
            </a:extLst>
          </p:cNvPr>
          <p:cNvSpPr txBox="1"/>
          <p:nvPr/>
        </p:nvSpPr>
        <p:spPr>
          <a:xfrm>
            <a:off x="0" y="784312"/>
            <a:ext cx="5148064" cy="400110"/>
          </a:xfrm>
          <a:prstGeom prst="rect">
            <a:avLst/>
          </a:prstGeom>
          <a:noFill/>
          <a:ln w="28575">
            <a:noFill/>
          </a:ln>
        </p:spPr>
        <p:txBody>
          <a:bodyPr wrap="square">
            <a:spAutoFit/>
          </a:bodyPr>
          <a:lstStyle/>
          <a:p>
            <a:pPr rtl="0">
              <a:defRPr sz="1400" b="0" i="0" u="none" strike="noStrike" kern="1200" spc="0" baseline="0">
                <a:solidFill>
                  <a:sysClr val="windowText" lastClr="000000">
                    <a:lumMod val="65000"/>
                    <a:lumOff val="35000"/>
                  </a:sysClr>
                </a:solidFill>
                <a:latin typeface="+mn-lt"/>
                <a:ea typeface="+mn-ea"/>
                <a:cs typeface="+mn-cs"/>
              </a:defRPr>
            </a:pPr>
            <a:r>
              <a:rPr lang="en-IE" sz="2000" b="1" dirty="0">
                <a:solidFill>
                  <a:schemeClr val="tx1">
                    <a:lumMod val="95000"/>
                    <a:lumOff val="5000"/>
                  </a:schemeClr>
                </a:solidFill>
                <a:latin typeface="Times New Roman" panose="02020603050405020304" pitchFamily="18" charset="0"/>
                <a:cs typeface="Times New Roman" panose="02020603050405020304" pitchFamily="18" charset="0"/>
              </a:rPr>
              <a:t>Athboy EMP - 2033 Energy Reduction Target</a:t>
            </a:r>
          </a:p>
        </p:txBody>
      </p:sp>
      <p:pic>
        <p:nvPicPr>
          <p:cNvPr id="8" name="Picture 7">
            <a:extLst>
              <a:ext uri="{FF2B5EF4-FFF2-40B4-BE49-F238E27FC236}">
                <a16:creationId xmlns:a16="http://schemas.microsoft.com/office/drawing/2014/main" id="{B0B12E6D-D424-3DDC-BB44-FC687350462B}"/>
              </a:ext>
            </a:extLst>
          </p:cNvPr>
          <p:cNvPicPr>
            <a:picLocks noChangeAspect="1"/>
          </p:cNvPicPr>
          <p:nvPr/>
        </p:nvPicPr>
        <p:blipFill>
          <a:blip r:embed="rId6"/>
          <a:stretch>
            <a:fillRect/>
          </a:stretch>
        </p:blipFill>
        <p:spPr>
          <a:xfrm>
            <a:off x="122771" y="1494024"/>
            <a:ext cx="8898457" cy="4628444"/>
          </a:xfrm>
          <a:prstGeom prst="rect">
            <a:avLst/>
          </a:prstGeom>
        </p:spPr>
      </p:pic>
      <p:sp>
        <p:nvSpPr>
          <p:cNvPr id="27" name="Oval 26">
            <a:extLst>
              <a:ext uri="{FF2B5EF4-FFF2-40B4-BE49-F238E27FC236}">
                <a16:creationId xmlns:a16="http://schemas.microsoft.com/office/drawing/2014/main" id="{6645DD08-A9AB-6939-B409-6187F3C0C723}"/>
              </a:ext>
            </a:extLst>
          </p:cNvPr>
          <p:cNvSpPr/>
          <p:nvPr/>
        </p:nvSpPr>
        <p:spPr>
          <a:xfrm>
            <a:off x="4427984" y="5546146"/>
            <a:ext cx="654345" cy="5040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Oval 27">
            <a:extLst>
              <a:ext uri="{FF2B5EF4-FFF2-40B4-BE49-F238E27FC236}">
                <a16:creationId xmlns:a16="http://schemas.microsoft.com/office/drawing/2014/main" id="{E890899D-4624-E13C-6D56-261A65A9303A}"/>
              </a:ext>
            </a:extLst>
          </p:cNvPr>
          <p:cNvSpPr/>
          <p:nvPr/>
        </p:nvSpPr>
        <p:spPr>
          <a:xfrm>
            <a:off x="8370168" y="5572065"/>
            <a:ext cx="654345" cy="5040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Audio 5">
            <a:hlinkClick r:id="" action="ppaction://media"/>
            <a:extLst>
              <a:ext uri="{FF2B5EF4-FFF2-40B4-BE49-F238E27FC236}">
                <a16:creationId xmlns:a16="http://schemas.microsoft.com/office/drawing/2014/main" id="{90F12521-6546-2223-4101-FFE2EF0FAAF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751526600"/>
      </p:ext>
    </p:extLst>
  </p:cSld>
  <p:clrMapOvr>
    <a:masterClrMapping/>
  </p:clrMapOvr>
  <mc:AlternateContent xmlns:mc="http://schemas.openxmlformats.org/markup-compatibility/2006" xmlns:p14="http://schemas.microsoft.com/office/powerpoint/2010/main">
    <mc:Choice Requires="p14">
      <p:transition spd="slow" p14:dur="2000" advTm="25698"/>
    </mc:Choice>
    <mc:Fallback xmlns="">
      <p:transition spd="slow" advTm="25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6221D7-0997-425D-8628-83ED3EC8B6EE}"/>
              </a:ext>
            </a:extLst>
          </p:cNvPr>
          <p:cNvPicPr>
            <a:picLocks noChangeAspect="1"/>
          </p:cNvPicPr>
          <p:nvPr/>
        </p:nvPicPr>
        <p:blipFill>
          <a:blip r:embed="rId5"/>
          <a:stretch>
            <a:fillRect/>
          </a:stretch>
        </p:blipFill>
        <p:spPr>
          <a:xfrm>
            <a:off x="7501410" y="5805264"/>
            <a:ext cx="1642590" cy="1052736"/>
          </a:xfrm>
          <a:prstGeom prst="rect">
            <a:avLst/>
          </a:prstGeom>
        </p:spPr>
      </p:pic>
      <p:sp>
        <p:nvSpPr>
          <p:cNvPr id="7" name="Title 2">
            <a:extLst>
              <a:ext uri="{FF2B5EF4-FFF2-40B4-BE49-F238E27FC236}">
                <a16:creationId xmlns:a16="http://schemas.microsoft.com/office/drawing/2014/main" id="{81453E36-C898-F01C-F799-52BE5DFAEFFA}"/>
              </a:ext>
            </a:extLst>
          </p:cNvPr>
          <p:cNvSpPr txBox="1">
            <a:spLocks/>
          </p:cNvSpPr>
          <p:nvPr/>
        </p:nvSpPr>
        <p:spPr>
          <a:xfrm>
            <a:off x="0" y="0"/>
            <a:ext cx="9144000" cy="692696"/>
          </a:xfrm>
          <a:prstGeom prst="rect">
            <a:avLst/>
          </a:prstGeom>
          <a:solidFill>
            <a:srgbClr val="FF9933"/>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500" b="1" dirty="0">
                <a:latin typeface="Times New Roman" panose="02020603050405020304" pitchFamily="18" charset="0"/>
                <a:cs typeface="Times New Roman" panose="02020603050405020304" pitchFamily="18" charset="0"/>
              </a:rPr>
              <a:t>Athboy SEC Carbon Reduction Projection – All Sectors (2023-2033)</a:t>
            </a:r>
          </a:p>
        </p:txBody>
      </p:sp>
      <p:sp>
        <p:nvSpPr>
          <p:cNvPr id="3" name="TextBox 2">
            <a:extLst>
              <a:ext uri="{FF2B5EF4-FFF2-40B4-BE49-F238E27FC236}">
                <a16:creationId xmlns:a16="http://schemas.microsoft.com/office/drawing/2014/main" id="{62789D2D-2EF5-E808-DC41-92D01F8B0C72}"/>
              </a:ext>
            </a:extLst>
          </p:cNvPr>
          <p:cNvSpPr txBox="1"/>
          <p:nvPr/>
        </p:nvSpPr>
        <p:spPr>
          <a:xfrm>
            <a:off x="0" y="751403"/>
            <a:ext cx="4873296" cy="400110"/>
          </a:xfrm>
          <a:prstGeom prst="rect">
            <a:avLst/>
          </a:prstGeom>
          <a:noFill/>
        </p:spPr>
        <p:txBody>
          <a:bodyPr wrap="square">
            <a:spAutoFit/>
          </a:bodyPr>
          <a:lstStyle/>
          <a:p>
            <a:pPr algn="ctr" rtl="0">
              <a:defRPr sz="2000" b="0" i="0" u="none" strike="noStrike" kern="1200" spc="0" baseline="0">
                <a:solidFill>
                  <a:prstClr val="black"/>
                </a:solidFill>
                <a:latin typeface="+mn-lt"/>
                <a:ea typeface="+mn-ea"/>
                <a:cs typeface="+mn-cs"/>
              </a:defRPr>
            </a:pPr>
            <a:r>
              <a:rPr lang="en-IE" sz="2000" b="1" dirty="0">
                <a:latin typeface="Times New Roman" panose="02020603050405020304" pitchFamily="18" charset="0"/>
                <a:cs typeface="Times New Roman" panose="02020603050405020304" pitchFamily="18" charset="0"/>
              </a:rPr>
              <a:t>Athboy</a:t>
            </a:r>
            <a:r>
              <a:rPr lang="en-IE" sz="2000" b="1" dirty="0">
                <a:solidFill>
                  <a:schemeClr val="tx1"/>
                </a:solidFill>
                <a:latin typeface="Times New Roman" panose="02020603050405020304" pitchFamily="18" charset="0"/>
                <a:cs typeface="Times New Roman" panose="02020603050405020304" pitchFamily="18" charset="0"/>
              </a:rPr>
              <a:t> EMP - 2033 </a:t>
            </a:r>
            <a:r>
              <a:rPr lang="en-GB" sz="2000" b="1" dirty="0">
                <a:effectLst/>
                <a:latin typeface="Times New Roman" panose="02020603050405020304" pitchFamily="18" charset="0"/>
                <a:cs typeface="Times New Roman" panose="02020603050405020304" pitchFamily="18" charset="0"/>
              </a:rPr>
              <a:t>CO</a:t>
            </a:r>
            <a:r>
              <a:rPr lang="en-GB" sz="2000" b="1" baseline="-25000" dirty="0">
                <a:effectLst/>
                <a:latin typeface="Times New Roman" panose="02020603050405020304" pitchFamily="18" charset="0"/>
                <a:cs typeface="Times New Roman" panose="02020603050405020304" pitchFamily="18" charset="0"/>
              </a:rPr>
              <a:t>2</a:t>
            </a:r>
            <a:r>
              <a:rPr lang="en-IE" sz="2000" b="1" dirty="0">
                <a:solidFill>
                  <a:schemeClr val="tx1"/>
                </a:solidFill>
                <a:latin typeface="Times New Roman" panose="02020603050405020304" pitchFamily="18" charset="0"/>
                <a:cs typeface="Times New Roman" panose="02020603050405020304" pitchFamily="18" charset="0"/>
              </a:rPr>
              <a:t> Reduction Target</a:t>
            </a:r>
          </a:p>
        </p:txBody>
      </p:sp>
      <p:pic>
        <p:nvPicPr>
          <p:cNvPr id="10" name="Picture 9">
            <a:extLst>
              <a:ext uri="{FF2B5EF4-FFF2-40B4-BE49-F238E27FC236}">
                <a16:creationId xmlns:a16="http://schemas.microsoft.com/office/drawing/2014/main" id="{9325DE3D-52F6-458A-E219-FE7F92713210}"/>
              </a:ext>
            </a:extLst>
          </p:cNvPr>
          <p:cNvPicPr>
            <a:picLocks noChangeAspect="1"/>
          </p:cNvPicPr>
          <p:nvPr/>
        </p:nvPicPr>
        <p:blipFill>
          <a:blip r:embed="rId6"/>
          <a:stretch>
            <a:fillRect/>
          </a:stretch>
        </p:blipFill>
        <p:spPr>
          <a:xfrm>
            <a:off x="289806" y="1151513"/>
            <a:ext cx="8786684" cy="5459680"/>
          </a:xfrm>
          <a:prstGeom prst="rect">
            <a:avLst/>
          </a:prstGeom>
        </p:spPr>
      </p:pic>
      <p:sp>
        <p:nvSpPr>
          <p:cNvPr id="9" name="Oval 8">
            <a:extLst>
              <a:ext uri="{FF2B5EF4-FFF2-40B4-BE49-F238E27FC236}">
                <a16:creationId xmlns:a16="http://schemas.microsoft.com/office/drawing/2014/main" id="{77050BE1-15ED-E1E7-D9AD-68F591158FD1}"/>
              </a:ext>
            </a:extLst>
          </p:cNvPr>
          <p:cNvSpPr/>
          <p:nvPr/>
        </p:nvSpPr>
        <p:spPr>
          <a:xfrm>
            <a:off x="8422145" y="6079604"/>
            <a:ext cx="654345" cy="5040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78AF5854-E62C-96BA-4003-194A84383E67}"/>
              </a:ext>
            </a:extLst>
          </p:cNvPr>
          <p:cNvSpPr/>
          <p:nvPr/>
        </p:nvSpPr>
        <p:spPr>
          <a:xfrm>
            <a:off x="4427984" y="6071099"/>
            <a:ext cx="654345" cy="50405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Audio 3">
            <a:hlinkClick r:id="" action="ppaction://media"/>
            <a:extLst>
              <a:ext uri="{FF2B5EF4-FFF2-40B4-BE49-F238E27FC236}">
                <a16:creationId xmlns:a16="http://schemas.microsoft.com/office/drawing/2014/main" id="{A67269F6-7746-2187-2C1D-9D6E671BA5D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96451667"/>
      </p:ext>
    </p:extLst>
  </p:cSld>
  <p:clrMapOvr>
    <a:masterClrMapping/>
  </p:clrMapOvr>
  <mc:AlternateContent xmlns:mc="http://schemas.openxmlformats.org/markup-compatibility/2006" xmlns:p14="http://schemas.microsoft.com/office/powerpoint/2010/main">
    <mc:Choice Requires="p14">
      <p:transition spd="slow" p14:dur="2000" advTm="20718"/>
    </mc:Choice>
    <mc:Fallback xmlns="">
      <p:transition spd="slow" advTm="20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908720"/>
            <a:ext cx="8208912" cy="4248472"/>
          </a:xfrm>
        </p:spPr>
        <p:txBody>
          <a:bodyPr>
            <a:noAutofit/>
          </a:bodyPr>
          <a:lstStyle/>
          <a:p>
            <a:r>
              <a:rPr lang="en-US" sz="2400" b="1" u="sng" dirty="0">
                <a:latin typeface="Times New Roman" panose="02020603050405020304" pitchFamily="18" charset="0"/>
                <a:cs typeface="Times New Roman" panose="02020603050405020304" pitchFamily="18" charset="0"/>
              </a:rPr>
              <a:t>Every</a:t>
            </a:r>
            <a:r>
              <a:rPr lang="en-US" sz="2400" dirty="0">
                <a:latin typeface="Times New Roman" panose="02020603050405020304" pitchFamily="18" charset="0"/>
                <a:cs typeface="Times New Roman" panose="02020603050405020304" pitchFamily="18" charset="0"/>
              </a:rPr>
              <a:t> energy saving &amp; carbon reduction measure is valuable</a:t>
            </a:r>
          </a:p>
          <a:p>
            <a:r>
              <a:rPr lang="en-US" sz="2400" dirty="0">
                <a:latin typeface="Times New Roman" panose="02020603050405020304" pitchFamily="18" charset="0"/>
                <a:cs typeface="Times New Roman" panose="02020603050405020304" pitchFamily="18" charset="0"/>
              </a:rPr>
              <a:t>Encourage homeowners to consider developing their own 5 or 10-year plan to reduce energy and carbon for their home</a:t>
            </a:r>
          </a:p>
          <a:p>
            <a:r>
              <a:rPr lang="en-US" sz="2400" dirty="0">
                <a:latin typeface="Times New Roman" panose="02020603050405020304" pitchFamily="18" charset="0"/>
                <a:cs typeface="Times New Roman" panose="02020603050405020304" pitchFamily="18" charset="0"/>
              </a:rPr>
              <a:t>Business owners and public building managers need to buy into the Energy Master Plan goals for Athboy</a:t>
            </a:r>
          </a:p>
          <a:p>
            <a:r>
              <a:rPr lang="en-US" sz="2400" dirty="0">
                <a:latin typeface="Times New Roman" panose="02020603050405020304" pitchFamily="18" charset="0"/>
                <a:cs typeface="Times New Roman" panose="02020603050405020304" pitchFamily="18" charset="0"/>
              </a:rPr>
              <a:t>Encourage business owners and public building managers should report on annual energy use and conduct energy audits. Also develop a 5-year energy and CO</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reduction plan for their businesses</a:t>
            </a:r>
          </a:p>
          <a:p>
            <a:r>
              <a:rPr lang="en-US" sz="2400" dirty="0">
                <a:latin typeface="Times New Roman" panose="02020603050405020304" pitchFamily="18" charset="0"/>
                <a:cs typeface="Times New Roman" panose="02020603050405020304" pitchFamily="18" charset="0"/>
              </a:rPr>
              <a:t>Engage directly with One Stop Shop providers if proceeding with deep retrofits</a:t>
            </a:r>
          </a:p>
        </p:txBody>
      </p:sp>
      <p:sp>
        <p:nvSpPr>
          <p:cNvPr id="4" name="Title 2">
            <a:extLst>
              <a:ext uri="{FF2B5EF4-FFF2-40B4-BE49-F238E27FC236}">
                <a16:creationId xmlns:a16="http://schemas.microsoft.com/office/drawing/2014/main" id="{33E900BD-BA94-9315-7739-BE8558936ACF}"/>
              </a:ext>
            </a:extLst>
          </p:cNvPr>
          <p:cNvSpPr txBox="1">
            <a:spLocks/>
          </p:cNvSpPr>
          <p:nvPr/>
        </p:nvSpPr>
        <p:spPr>
          <a:xfrm>
            <a:off x="0" y="0"/>
            <a:ext cx="9144000" cy="692696"/>
          </a:xfrm>
          <a:prstGeom prst="rect">
            <a:avLst/>
          </a:prstGeom>
          <a:solidFill>
            <a:srgbClr val="70AD47"/>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b="1" dirty="0">
                <a:latin typeface="Times New Roman" panose="02020603050405020304" pitchFamily="18" charset="0"/>
                <a:cs typeface="Times New Roman" panose="02020603050405020304" pitchFamily="18" charset="0"/>
              </a:rPr>
              <a:t>Key Takeaways</a:t>
            </a:r>
          </a:p>
        </p:txBody>
      </p:sp>
      <p:pic>
        <p:nvPicPr>
          <p:cNvPr id="2" name="Picture 1">
            <a:extLst>
              <a:ext uri="{FF2B5EF4-FFF2-40B4-BE49-F238E27FC236}">
                <a16:creationId xmlns:a16="http://schemas.microsoft.com/office/drawing/2014/main" id="{D1BC7FC6-F539-A51A-365F-930FD307DA6E}"/>
              </a:ext>
            </a:extLst>
          </p:cNvPr>
          <p:cNvPicPr>
            <a:picLocks noChangeAspect="1"/>
          </p:cNvPicPr>
          <p:nvPr/>
        </p:nvPicPr>
        <p:blipFill>
          <a:blip r:embed="rId4"/>
          <a:stretch>
            <a:fillRect/>
          </a:stretch>
        </p:blipFill>
        <p:spPr>
          <a:xfrm>
            <a:off x="7596336" y="5762463"/>
            <a:ext cx="1547664" cy="1095537"/>
          </a:xfrm>
          <a:prstGeom prst="rect">
            <a:avLst/>
          </a:prstGeom>
        </p:spPr>
      </p:pic>
      <p:pic>
        <p:nvPicPr>
          <p:cNvPr id="19" name="Audio 18">
            <a:hlinkClick r:id="" action="ppaction://media"/>
            <a:extLst>
              <a:ext uri="{FF2B5EF4-FFF2-40B4-BE49-F238E27FC236}">
                <a16:creationId xmlns:a16="http://schemas.microsoft.com/office/drawing/2014/main" id="{774B08DB-E154-3150-850E-29A4C74EE18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08093"/>
    </mc:Choice>
    <mc:Fallback xmlns="">
      <p:transition spd="slow" advTm="108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C5F8F-7FCF-309E-5CD6-09071B0CC7C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B41B501-D687-733E-4A78-C85CF5BD56C5}"/>
              </a:ext>
            </a:extLst>
          </p:cNvPr>
          <p:cNvPicPr>
            <a:picLocks noChangeAspect="1"/>
          </p:cNvPicPr>
          <p:nvPr/>
        </p:nvPicPr>
        <p:blipFill>
          <a:blip r:embed="rId5"/>
          <a:stretch>
            <a:fillRect/>
          </a:stretch>
        </p:blipFill>
        <p:spPr>
          <a:xfrm>
            <a:off x="7596336" y="5762463"/>
            <a:ext cx="1547664" cy="1095537"/>
          </a:xfrm>
          <a:prstGeom prst="rect">
            <a:avLst/>
          </a:prstGeom>
        </p:spPr>
      </p:pic>
      <p:sp>
        <p:nvSpPr>
          <p:cNvPr id="2" name="Title 1">
            <a:extLst>
              <a:ext uri="{FF2B5EF4-FFF2-40B4-BE49-F238E27FC236}">
                <a16:creationId xmlns:a16="http://schemas.microsoft.com/office/drawing/2014/main" id="{76C23184-8A26-B3C6-B9B4-4B4D87E58281}"/>
              </a:ext>
            </a:extLst>
          </p:cNvPr>
          <p:cNvSpPr>
            <a:spLocks noGrp="1"/>
          </p:cNvSpPr>
          <p:nvPr>
            <p:ph type="title"/>
          </p:nvPr>
        </p:nvSpPr>
        <p:spPr>
          <a:xfrm>
            <a:off x="0" y="0"/>
            <a:ext cx="9144000" cy="677737"/>
          </a:xfrm>
          <a:solidFill>
            <a:schemeClr val="accent4">
              <a:lumMod val="40000"/>
              <a:lumOff val="60000"/>
            </a:schemeClr>
          </a:solidFill>
        </p:spPr>
        <p:txBody>
          <a:bodyPr>
            <a:noAutofit/>
          </a:bodyPr>
          <a:lstStyle/>
          <a:p>
            <a:r>
              <a:rPr lang="en-US" sz="3200" b="1" dirty="0">
                <a:latin typeface="Times New Roman" panose="02020603050405020304" pitchFamily="18" charset="0"/>
                <a:cs typeface="Times New Roman" panose="02020603050405020304" pitchFamily="18" charset="0"/>
              </a:rPr>
              <a:t>Progress from 2018 - 2023</a:t>
            </a:r>
          </a:p>
        </p:txBody>
      </p:sp>
      <p:sp>
        <p:nvSpPr>
          <p:cNvPr id="8" name="TextBox 7">
            <a:extLst>
              <a:ext uri="{FF2B5EF4-FFF2-40B4-BE49-F238E27FC236}">
                <a16:creationId xmlns:a16="http://schemas.microsoft.com/office/drawing/2014/main" id="{CA65221E-2B0B-A89B-1473-7D679C05E365}"/>
              </a:ext>
            </a:extLst>
          </p:cNvPr>
          <p:cNvSpPr txBox="1"/>
          <p:nvPr/>
        </p:nvSpPr>
        <p:spPr>
          <a:xfrm>
            <a:off x="125622" y="5312721"/>
            <a:ext cx="9036496"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By end of 2023, a 7.8% reduction had been achieved from the 2018 baseline. </a:t>
            </a:r>
          </a:p>
          <a:p>
            <a:r>
              <a:rPr lang="en-US" b="1" dirty="0">
                <a:latin typeface="Times New Roman" panose="02020603050405020304" pitchFamily="18" charset="0"/>
                <a:cs typeface="Times New Roman" panose="02020603050405020304" pitchFamily="18" charset="0"/>
              </a:rPr>
              <a:t>So, a big gap must be bridged by 2030. </a:t>
            </a:r>
          </a:p>
          <a:p>
            <a:r>
              <a:rPr lang="en-US" dirty="0">
                <a:latin typeface="Times New Roman" panose="02020603050405020304" pitchFamily="18" charset="0"/>
                <a:cs typeface="Times New Roman" panose="02020603050405020304" pitchFamily="18" charset="0"/>
              </a:rPr>
              <a:t>(Source: EPA-Provisional GHG Report-July 2024</a:t>
            </a:r>
            <a:r>
              <a:rPr lang="en-US" b="1" dirty="0">
                <a:latin typeface="Times New Roman" panose="02020603050405020304" pitchFamily="18" charset="0"/>
                <a:cs typeface="Times New Roman" panose="02020603050405020304" pitchFamily="18" charset="0"/>
              </a:rPr>
              <a:t>)</a:t>
            </a:r>
            <a:endParaRPr lang="en-GB"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8D89D970-10F8-F27A-961A-0AA858BCD014}"/>
              </a:ext>
            </a:extLst>
          </p:cNvPr>
          <p:cNvPicPr>
            <a:picLocks noChangeAspect="1"/>
          </p:cNvPicPr>
          <p:nvPr/>
        </p:nvPicPr>
        <p:blipFill>
          <a:blip r:embed="rId6"/>
          <a:stretch>
            <a:fillRect/>
          </a:stretch>
        </p:blipFill>
        <p:spPr>
          <a:xfrm>
            <a:off x="125622" y="908720"/>
            <a:ext cx="4656420" cy="3984359"/>
          </a:xfrm>
          <a:prstGeom prst="rect">
            <a:avLst/>
          </a:prstGeom>
        </p:spPr>
      </p:pic>
      <p:pic>
        <p:nvPicPr>
          <p:cNvPr id="9" name="Picture 8">
            <a:extLst>
              <a:ext uri="{FF2B5EF4-FFF2-40B4-BE49-F238E27FC236}">
                <a16:creationId xmlns:a16="http://schemas.microsoft.com/office/drawing/2014/main" id="{68884972-30A9-F5C4-8EAE-B7BA0EF704D2}"/>
              </a:ext>
            </a:extLst>
          </p:cNvPr>
          <p:cNvPicPr>
            <a:picLocks noChangeAspect="1"/>
          </p:cNvPicPr>
          <p:nvPr/>
        </p:nvPicPr>
        <p:blipFill>
          <a:blip r:embed="rId7"/>
          <a:stretch>
            <a:fillRect/>
          </a:stretch>
        </p:blipFill>
        <p:spPr>
          <a:xfrm>
            <a:off x="4782042" y="921770"/>
            <a:ext cx="4110438" cy="4042120"/>
          </a:xfrm>
          <a:prstGeom prst="rect">
            <a:avLst/>
          </a:prstGeom>
        </p:spPr>
      </p:pic>
      <p:sp>
        <p:nvSpPr>
          <p:cNvPr id="4" name="Rectangle 3">
            <a:extLst>
              <a:ext uri="{FF2B5EF4-FFF2-40B4-BE49-F238E27FC236}">
                <a16:creationId xmlns:a16="http://schemas.microsoft.com/office/drawing/2014/main" id="{A161FC28-A240-8E6D-4E18-9D8AAF0AB51E}"/>
              </a:ext>
            </a:extLst>
          </p:cNvPr>
          <p:cNvSpPr/>
          <p:nvPr/>
        </p:nvSpPr>
        <p:spPr>
          <a:xfrm>
            <a:off x="323528" y="6439288"/>
            <a:ext cx="3312368" cy="30208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i="0" dirty="0">
                <a:solidFill>
                  <a:srgbClr val="5F6368"/>
                </a:solidFill>
                <a:effectLst/>
                <a:latin typeface="Arial" panose="020B0604020202020204" pitchFamily="34" charset="0"/>
              </a:rPr>
              <a:t>LULUCF:</a:t>
            </a:r>
            <a:r>
              <a:rPr lang="en-US" sz="1100" b="0" i="0" dirty="0">
                <a:solidFill>
                  <a:srgbClr val="4D5156"/>
                </a:solidFill>
                <a:effectLst/>
                <a:latin typeface="Arial" panose="020B0604020202020204" pitchFamily="34" charset="0"/>
              </a:rPr>
              <a:t> land use, land use change, and forestry</a:t>
            </a:r>
            <a:endParaRPr lang="en-IE" sz="1100" dirty="0"/>
          </a:p>
        </p:txBody>
      </p:sp>
      <p:pic>
        <p:nvPicPr>
          <p:cNvPr id="23" name="Audio 22">
            <a:hlinkClick r:id="" action="ppaction://media"/>
            <a:extLst>
              <a:ext uri="{FF2B5EF4-FFF2-40B4-BE49-F238E27FC236}">
                <a16:creationId xmlns:a16="http://schemas.microsoft.com/office/drawing/2014/main" id="{D061C06F-4D17-4E4F-D311-AC0BFC50C99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926564309"/>
      </p:ext>
    </p:extLst>
  </p:cSld>
  <p:clrMapOvr>
    <a:masterClrMapping/>
  </p:clrMapOvr>
  <mc:AlternateContent xmlns:mc="http://schemas.openxmlformats.org/markup-compatibility/2006" xmlns:p14="http://schemas.microsoft.com/office/powerpoint/2010/main">
    <mc:Choice Requires="p14">
      <p:transition spd="slow" p14:dur="2000" advTm="68104"/>
    </mc:Choice>
    <mc:Fallback xmlns="">
      <p:transition spd="slow" advTm="68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77737"/>
          </a:xfrm>
          <a:solidFill>
            <a:schemeClr val="accent4">
              <a:lumMod val="40000"/>
              <a:lumOff val="60000"/>
            </a:schemeClr>
          </a:solidFill>
          <a:ln>
            <a:solidFill>
              <a:schemeClr val="accent4">
                <a:lumMod val="40000"/>
                <a:lumOff val="60000"/>
              </a:schemeClr>
            </a:solidFill>
          </a:ln>
        </p:spPr>
        <p:txBody>
          <a:bodyPr>
            <a:normAutofit/>
          </a:bodyPr>
          <a:lstStyle/>
          <a:p>
            <a:r>
              <a:rPr lang="en-US" sz="3200" b="1" dirty="0">
                <a:latin typeface="Times New Roman" panose="02020603050405020304" pitchFamily="18" charset="0"/>
                <a:cs typeface="Times New Roman" panose="02020603050405020304" pitchFamily="18" charset="0"/>
              </a:rPr>
              <a:t>Athboy EMP Study Objective </a:t>
            </a:r>
            <a:endParaRPr lang="en-US" sz="32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86A8CE25-3247-EF2E-053A-D3BA5473172E}"/>
              </a:ext>
            </a:extLst>
          </p:cNvPr>
          <p:cNvPicPr>
            <a:picLocks noChangeAspect="1"/>
          </p:cNvPicPr>
          <p:nvPr/>
        </p:nvPicPr>
        <p:blipFill>
          <a:blip r:embed="rId5"/>
          <a:stretch>
            <a:fillRect/>
          </a:stretch>
        </p:blipFill>
        <p:spPr>
          <a:xfrm>
            <a:off x="7596336" y="5762463"/>
            <a:ext cx="1547664" cy="1095537"/>
          </a:xfrm>
          <a:prstGeom prst="rect">
            <a:avLst/>
          </a:prstGeom>
        </p:spPr>
      </p:pic>
      <p:sp>
        <p:nvSpPr>
          <p:cNvPr id="5" name="TextBox 4">
            <a:extLst>
              <a:ext uri="{FF2B5EF4-FFF2-40B4-BE49-F238E27FC236}">
                <a16:creationId xmlns:a16="http://schemas.microsoft.com/office/drawing/2014/main" id="{BC29AB18-1266-B609-1B11-4110CCF2C52D}"/>
              </a:ext>
            </a:extLst>
          </p:cNvPr>
          <p:cNvSpPr txBox="1"/>
          <p:nvPr/>
        </p:nvSpPr>
        <p:spPr>
          <a:xfrm>
            <a:off x="323905" y="708464"/>
            <a:ext cx="8226660" cy="14670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lnSpc>
                <a:spcPct val="150000"/>
              </a:lnSpc>
              <a:spcAft>
                <a:spcPts val="1000"/>
              </a:spcAft>
            </a:pPr>
            <a:r>
              <a:rPr lang="en-IE" sz="1600" dirty="0">
                <a:effectLst/>
                <a:latin typeface="Times New Roman" panose="02020603050405020304" pitchFamily="18" charset="0"/>
                <a:ea typeface="Calibri" panose="020F0502020204030204" pitchFamily="34" charset="0"/>
                <a:cs typeface="Times New Roman" panose="02020603050405020304" pitchFamily="18" charset="0"/>
              </a:rPr>
              <a:t>The Government’s </a:t>
            </a:r>
            <a:r>
              <a:rPr lang="en-IE" sz="1600" b="1" dirty="0">
                <a:effectLst/>
                <a:latin typeface="Times New Roman" panose="02020603050405020304" pitchFamily="18" charset="0"/>
                <a:ea typeface="Calibri" panose="020F0502020204030204" pitchFamily="34" charset="0"/>
                <a:cs typeface="Times New Roman" panose="02020603050405020304" pitchFamily="18" charset="0"/>
              </a:rPr>
              <a:t>Climate Action Plan </a:t>
            </a:r>
            <a:r>
              <a:rPr lang="en-IE" sz="1600" dirty="0">
                <a:effectLst/>
                <a:latin typeface="Times New Roman" panose="02020603050405020304" pitchFamily="18" charset="0"/>
                <a:ea typeface="Calibri" panose="020F0502020204030204" pitchFamily="34" charset="0"/>
                <a:cs typeface="Times New Roman" panose="02020603050405020304" pitchFamily="18" charset="0"/>
              </a:rPr>
              <a:t>(2024) </a:t>
            </a:r>
            <a:r>
              <a:rPr lang="en-IE" sz="1600"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CAP 2024</a:t>
            </a:r>
            <a:r>
              <a:rPr lang="en-IE" sz="1600" dirty="0">
                <a:effectLst/>
                <a:latin typeface="Times New Roman" panose="02020603050405020304" pitchFamily="18" charset="0"/>
                <a:ea typeface="Calibri" panose="020F0502020204030204" pitchFamily="34" charset="0"/>
                <a:cs typeface="Times New Roman" panose="02020603050405020304" pitchFamily="18" charset="0"/>
              </a:rPr>
              <a:t> re-establishes the target to achieve a </a:t>
            </a:r>
            <a:r>
              <a:rPr lang="en-IE" sz="1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51% reduction in (GHG) </a:t>
            </a:r>
            <a:r>
              <a:rPr lang="en-IE" sz="1600" dirty="0">
                <a:effectLst/>
                <a:latin typeface="Times New Roman" panose="02020603050405020304" pitchFamily="18" charset="0"/>
                <a:ea typeface="Calibri" panose="020F0502020204030204" pitchFamily="34" charset="0"/>
                <a:cs typeface="Times New Roman" panose="02020603050405020304" pitchFamily="18" charset="0"/>
              </a:rPr>
              <a:t>emissions by </a:t>
            </a:r>
            <a:r>
              <a:rPr lang="en-IE" sz="1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2030</a:t>
            </a:r>
            <a:r>
              <a:rPr lang="en-IE" sz="1600" dirty="0">
                <a:effectLst/>
                <a:latin typeface="Times New Roman" panose="02020603050405020304" pitchFamily="18" charset="0"/>
                <a:ea typeface="Calibri" panose="020F0502020204030204" pitchFamily="34" charset="0"/>
                <a:cs typeface="Times New Roman" panose="02020603050405020304" pitchFamily="18" charset="0"/>
              </a:rPr>
              <a:t> from the 2018 baseline.</a:t>
            </a:r>
            <a:r>
              <a:rPr lang="en-IE" sz="1600" b="1"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Aft>
                <a:spcPts val="1000"/>
              </a:spcAft>
            </a:pPr>
            <a:r>
              <a:rPr lang="en-IE" sz="1600" b="1" dirty="0">
                <a:effectLst/>
                <a:latin typeface="Times New Roman" panose="02020603050405020304" pitchFamily="18" charset="0"/>
                <a:ea typeface="Calibri" panose="020F0502020204030204" pitchFamily="34" charset="0"/>
                <a:cs typeface="Times New Roman" panose="02020603050405020304" pitchFamily="18" charset="0"/>
              </a:rPr>
              <a:t>Athboy EMP presents a local energy model and local emissions reduction target &amp; plan. </a:t>
            </a:r>
          </a:p>
        </p:txBody>
      </p:sp>
      <p:graphicFrame>
        <p:nvGraphicFramePr>
          <p:cNvPr id="8" name="Diagram 7">
            <a:extLst>
              <a:ext uri="{FF2B5EF4-FFF2-40B4-BE49-F238E27FC236}">
                <a16:creationId xmlns:a16="http://schemas.microsoft.com/office/drawing/2014/main" id="{AAEADDED-77CB-D6CB-51D0-0559929C446F}"/>
              </a:ext>
            </a:extLst>
          </p:cNvPr>
          <p:cNvGraphicFramePr/>
          <p:nvPr>
            <p:extLst>
              <p:ext uri="{D42A27DB-BD31-4B8C-83A1-F6EECF244321}">
                <p14:modId xmlns:p14="http://schemas.microsoft.com/office/powerpoint/2010/main" val="3716368961"/>
              </p:ext>
            </p:extLst>
          </p:nvPr>
        </p:nvGraphicFramePr>
        <p:xfrm>
          <a:off x="323528" y="2200252"/>
          <a:ext cx="7344816" cy="426424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7" name="Audio 16">
            <a:hlinkClick r:id="" action="ppaction://media"/>
            <a:extLst>
              <a:ext uri="{FF2B5EF4-FFF2-40B4-BE49-F238E27FC236}">
                <a16:creationId xmlns:a16="http://schemas.microsoft.com/office/drawing/2014/main" id="{B1F60C0D-83A6-0E8D-B34F-C050BF86550C}"/>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048637335"/>
      </p:ext>
    </p:extLst>
  </p:cSld>
  <p:clrMapOvr>
    <a:masterClrMapping/>
  </p:clrMapOvr>
  <mc:AlternateContent xmlns:mc="http://schemas.openxmlformats.org/markup-compatibility/2006" xmlns:p14="http://schemas.microsoft.com/office/powerpoint/2010/main">
    <mc:Choice Requires="p14">
      <p:transition spd="slow" p14:dur="2000" advTm="61912"/>
    </mc:Choice>
    <mc:Fallback xmlns="">
      <p:transition spd="slow" advTm="61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0768FD-496A-06B4-87F1-FBC63B6A9F3D}"/>
              </a:ext>
            </a:extLst>
          </p:cNvPr>
          <p:cNvPicPr>
            <a:picLocks noChangeAspect="1"/>
          </p:cNvPicPr>
          <p:nvPr/>
        </p:nvPicPr>
        <p:blipFill>
          <a:blip r:embed="rId6"/>
          <a:stretch>
            <a:fillRect/>
          </a:stretch>
        </p:blipFill>
        <p:spPr>
          <a:xfrm>
            <a:off x="7596336" y="5762463"/>
            <a:ext cx="1547664" cy="1095537"/>
          </a:xfrm>
          <a:prstGeom prst="rect">
            <a:avLst/>
          </a:prstGeom>
        </p:spPr>
      </p:pic>
      <p:pic>
        <p:nvPicPr>
          <p:cNvPr id="9" name="Picture 8">
            <a:extLst>
              <a:ext uri="{FF2B5EF4-FFF2-40B4-BE49-F238E27FC236}">
                <a16:creationId xmlns:a16="http://schemas.microsoft.com/office/drawing/2014/main" id="{5E68E146-1DDB-5DD3-4DD9-962C0DB4667E}"/>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0" y="677737"/>
            <a:ext cx="7160507" cy="5463057"/>
          </a:xfrm>
          <a:prstGeom prst="rect">
            <a:avLst/>
          </a:prstGeom>
        </p:spPr>
      </p:pic>
      <p:sp>
        <p:nvSpPr>
          <p:cNvPr id="2" name="Title 1">
            <a:extLst>
              <a:ext uri="{FF2B5EF4-FFF2-40B4-BE49-F238E27FC236}">
                <a16:creationId xmlns:a16="http://schemas.microsoft.com/office/drawing/2014/main" id="{7DCE96B7-466A-2F4D-39C5-29D9AB9EF5D4}"/>
              </a:ext>
            </a:extLst>
          </p:cNvPr>
          <p:cNvSpPr>
            <a:spLocks noGrp="1"/>
          </p:cNvSpPr>
          <p:nvPr>
            <p:ph type="title"/>
          </p:nvPr>
        </p:nvSpPr>
        <p:spPr>
          <a:xfrm>
            <a:off x="0" y="0"/>
            <a:ext cx="9144000" cy="677737"/>
          </a:xfrm>
          <a:solidFill>
            <a:srgbClr val="5B9BD5"/>
          </a:solidFill>
        </p:spPr>
        <p:txBody>
          <a:bodyPr>
            <a:normAutofit/>
          </a:bodyPr>
          <a:lstStyle/>
          <a:p>
            <a:r>
              <a:rPr lang="en-US" sz="3200" b="1" dirty="0">
                <a:latin typeface="Times New Roman" panose="02020603050405020304" pitchFamily="18" charset="0"/>
                <a:cs typeface="Times New Roman" panose="02020603050405020304" pitchFamily="18" charset="0"/>
              </a:rPr>
              <a:t>Residential Emissions</a:t>
            </a:r>
            <a:endParaRPr lang="en-US" sz="32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9F8477D5-D9A6-7736-F82F-31933DA964DF}"/>
              </a:ext>
            </a:extLst>
          </p:cNvPr>
          <p:cNvSpPr txBox="1"/>
          <p:nvPr/>
        </p:nvSpPr>
        <p:spPr>
          <a:xfrm>
            <a:off x="0" y="6381328"/>
            <a:ext cx="3031599"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Climate Opinion Maps, 2023)</a:t>
            </a:r>
            <a:endParaRPr lang="en-GB" dirty="0">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6349367A-6F6B-597B-3F18-B7D8B2564FC4}"/>
              </a:ext>
            </a:extLst>
          </p:cNvPr>
          <p:cNvGrpSpPr/>
          <p:nvPr/>
        </p:nvGrpSpPr>
        <p:grpSpPr>
          <a:xfrm>
            <a:off x="4499992" y="437203"/>
            <a:ext cx="4228206" cy="5214494"/>
            <a:chOff x="4786333" y="845481"/>
            <a:chExt cx="4228207" cy="5214494"/>
          </a:xfrm>
        </p:grpSpPr>
        <p:sp>
          <p:nvSpPr>
            <p:cNvPr id="13" name="Speech Bubble: Rectangle with Corners Rounded 12">
              <a:extLst>
                <a:ext uri="{FF2B5EF4-FFF2-40B4-BE49-F238E27FC236}">
                  <a16:creationId xmlns:a16="http://schemas.microsoft.com/office/drawing/2014/main" id="{9D290147-8337-AB81-AD9F-8C46043D6E7F}"/>
                </a:ext>
              </a:extLst>
            </p:cNvPr>
            <p:cNvSpPr/>
            <p:nvPr/>
          </p:nvSpPr>
          <p:spPr>
            <a:xfrm>
              <a:off x="4786333" y="845481"/>
              <a:ext cx="4228207" cy="5214494"/>
            </a:xfrm>
            <a:prstGeom prst="wedgeRoundRectCallout">
              <a:avLst>
                <a:gd name="adj1" fmla="val -49297"/>
                <a:gd name="adj2" fmla="val 13028"/>
                <a:gd name="adj3" fmla="val 16667"/>
              </a:avLst>
            </a:prstGeom>
            <a:solidFill>
              <a:schemeClr val="bg1"/>
            </a:solidFill>
            <a:ln w="1905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90000"/>
                </a:lnSpc>
                <a:defRPr/>
              </a:pPr>
              <a:r>
                <a:rPr lang="en-IE" sz="2800" b="1" dirty="0">
                  <a:solidFill>
                    <a:schemeClr val="tx1">
                      <a:lumMod val="95000"/>
                      <a:lumOff val="5000"/>
                    </a:schemeClr>
                  </a:solidFill>
                  <a:latin typeface="Times New Roman" panose="02020603050405020304" pitchFamily="18" charset="0"/>
                  <a:cs typeface="Times New Roman" panose="02020603050405020304" pitchFamily="18" charset="0"/>
                </a:rPr>
                <a:t>Athboy</a:t>
              </a:r>
            </a:p>
            <a:p>
              <a:pPr marL="285750" indent="-285750">
                <a:lnSpc>
                  <a:spcPct val="150000"/>
                </a:lnSpc>
                <a:buFont typeface="Arial" panose="020B0604020202020204" pitchFamily="34" charset="0"/>
                <a:buChar char="•"/>
                <a:defRPr/>
              </a:pPr>
              <a:r>
                <a:rPr lang="en-IE" sz="1600" dirty="0">
                  <a:solidFill>
                    <a:schemeClr val="tx1"/>
                  </a:solidFill>
                  <a:latin typeface="Times New Roman" panose="02020603050405020304" pitchFamily="18" charset="0"/>
                  <a:cs typeface="Times New Roman" panose="02020603050405020304" pitchFamily="18" charset="0"/>
                </a:rPr>
                <a:t>1965 dwellings &amp; 36% (707) have BERs</a:t>
              </a:r>
            </a:p>
            <a:p>
              <a:pPr marL="285750" indent="-285750">
                <a:lnSpc>
                  <a:spcPct val="150000"/>
                </a:lnSpc>
                <a:buFont typeface="Arial" panose="020B0604020202020204" pitchFamily="34" charset="0"/>
                <a:buChar char="•"/>
                <a:defRPr/>
              </a:pPr>
              <a:r>
                <a:rPr lang="en-IE" sz="1600" dirty="0">
                  <a:solidFill>
                    <a:schemeClr val="tx1"/>
                  </a:solidFill>
                  <a:latin typeface="Times New Roman" panose="02020603050405020304" pitchFamily="18" charset="0"/>
                  <a:cs typeface="Times New Roman" panose="02020603050405020304" pitchFamily="18" charset="0"/>
                </a:rPr>
                <a:t>Over half are built from </a:t>
              </a:r>
              <a:r>
                <a:rPr lang="en-IE" sz="1600" b="1" dirty="0">
                  <a:solidFill>
                    <a:srgbClr val="FF0000"/>
                  </a:solidFill>
                  <a:latin typeface="Times New Roman" panose="02020603050405020304" pitchFamily="18" charset="0"/>
                  <a:cs typeface="Times New Roman" panose="02020603050405020304" pitchFamily="18" charset="0"/>
                </a:rPr>
                <a:t>1994 onwards</a:t>
              </a:r>
            </a:p>
            <a:p>
              <a:pPr marL="285750" indent="-285750">
                <a:lnSpc>
                  <a:spcPct val="150000"/>
                </a:lnSpc>
                <a:buFont typeface="Arial" panose="020B0604020202020204" pitchFamily="34" charset="0"/>
                <a:buChar char="•"/>
                <a:defRPr/>
              </a:pPr>
              <a:r>
                <a:rPr lang="en-IE" sz="1600" dirty="0">
                  <a:solidFill>
                    <a:schemeClr val="tx1"/>
                  </a:solidFill>
                  <a:latin typeface="Times New Roman" panose="02020603050405020304" pitchFamily="18" charset="0"/>
                  <a:cs typeface="Times New Roman" panose="02020603050405020304" pitchFamily="18" charset="0"/>
                </a:rPr>
                <a:t>Average BER is </a:t>
              </a:r>
              <a:r>
                <a:rPr lang="en-IE" sz="1600" b="1" dirty="0">
                  <a:solidFill>
                    <a:srgbClr val="FF0000"/>
                  </a:solidFill>
                  <a:latin typeface="Times New Roman" panose="02020603050405020304" pitchFamily="18" charset="0"/>
                  <a:cs typeface="Times New Roman" panose="02020603050405020304" pitchFamily="18" charset="0"/>
                </a:rPr>
                <a:t>D1</a:t>
              </a:r>
            </a:p>
            <a:p>
              <a:pPr marL="285750" indent="-285750">
                <a:lnSpc>
                  <a:spcPct val="150000"/>
                </a:lnSpc>
                <a:buFont typeface="Arial" panose="020B0604020202020204" pitchFamily="34" charset="0"/>
                <a:buChar char="•"/>
                <a:defRPr/>
              </a:pPr>
              <a:endParaRPr lang="en-IE" sz="2000" dirty="0">
                <a:solidFill>
                  <a:schemeClr val="tx1"/>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defRPr/>
              </a:pPr>
              <a:endParaRPr lang="en-IE" sz="2000" dirty="0">
                <a:solidFill>
                  <a:schemeClr val="tx1"/>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defRPr/>
              </a:pPr>
              <a:endParaRPr lang="en-IE" sz="2000" dirty="0">
                <a:solidFill>
                  <a:schemeClr val="tx1"/>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defRPr/>
              </a:pPr>
              <a:endParaRPr lang="en-IE" sz="2000" dirty="0">
                <a:solidFill>
                  <a:schemeClr val="tx1"/>
                </a:solidFill>
                <a:latin typeface="Times New Roman" panose="02020603050405020304" pitchFamily="18" charset="0"/>
                <a:cs typeface="Times New Roman" panose="02020603050405020304" pitchFamily="18" charset="0"/>
              </a:endParaRPr>
            </a:p>
            <a:p>
              <a:pPr algn="ctr"/>
              <a:endParaRPr lang="en-GB" dirty="0">
                <a:solidFill>
                  <a:schemeClr val="tx1"/>
                </a:solidFill>
                <a:latin typeface="Times New Roman" panose="02020603050405020304" pitchFamily="18" charset="0"/>
                <a:cs typeface="Times New Roman" panose="02020603050405020304" pitchFamily="18" charset="0"/>
              </a:endParaRPr>
            </a:p>
          </p:txBody>
        </p:sp>
        <p:grpSp>
          <p:nvGrpSpPr>
            <p:cNvPr id="3" name="Group">
              <a:extLst>
                <a:ext uri="{FF2B5EF4-FFF2-40B4-BE49-F238E27FC236}">
                  <a16:creationId xmlns:a16="http://schemas.microsoft.com/office/drawing/2014/main" id="{A2E6FF93-6FDB-8CAC-4399-562D0FCBAE67}"/>
                </a:ext>
              </a:extLst>
            </p:cNvPr>
            <p:cNvGrpSpPr/>
            <p:nvPr/>
          </p:nvGrpSpPr>
          <p:grpSpPr>
            <a:xfrm>
              <a:off x="5290409" y="3188819"/>
              <a:ext cx="3061401" cy="2589619"/>
              <a:chOff x="391696" y="924335"/>
              <a:chExt cx="8424158" cy="9720397"/>
            </a:xfrm>
          </p:grpSpPr>
          <p:grpSp>
            <p:nvGrpSpPr>
              <p:cNvPr id="22" name="Group">
                <a:extLst>
                  <a:ext uri="{FF2B5EF4-FFF2-40B4-BE49-F238E27FC236}">
                    <a16:creationId xmlns:a16="http://schemas.microsoft.com/office/drawing/2014/main" id="{E97358B1-4E05-DDC7-89E2-D6BB95DD511B}"/>
                  </a:ext>
                </a:extLst>
              </p:cNvPr>
              <p:cNvGrpSpPr/>
              <p:nvPr/>
            </p:nvGrpSpPr>
            <p:grpSpPr>
              <a:xfrm>
                <a:off x="391696" y="1010095"/>
                <a:ext cx="7699509" cy="9634637"/>
                <a:chOff x="391696" y="549816"/>
                <a:chExt cx="7699508" cy="9634635"/>
              </a:xfrm>
            </p:grpSpPr>
            <p:sp>
              <p:nvSpPr>
                <p:cNvPr id="38" name="Shape">
                  <a:extLst>
                    <a:ext uri="{FF2B5EF4-FFF2-40B4-BE49-F238E27FC236}">
                      <a16:creationId xmlns:a16="http://schemas.microsoft.com/office/drawing/2014/main" id="{E6134FD2-A699-A833-D310-198739065A28}"/>
                    </a:ext>
                  </a:extLst>
                </p:cNvPr>
                <p:cNvSpPr/>
                <p:nvPr/>
              </p:nvSpPr>
              <p:spPr>
                <a:xfrm>
                  <a:off x="695086" y="2357133"/>
                  <a:ext cx="6608275" cy="7827318"/>
                </a:xfrm>
                <a:custGeom>
                  <a:avLst/>
                  <a:gdLst/>
                  <a:ahLst/>
                  <a:cxnLst>
                    <a:cxn ang="0">
                      <a:pos x="wd2" y="hd2"/>
                    </a:cxn>
                    <a:cxn ang="5400000">
                      <a:pos x="wd2" y="hd2"/>
                    </a:cxn>
                    <a:cxn ang="10800000">
                      <a:pos x="wd2" y="hd2"/>
                    </a:cxn>
                    <a:cxn ang="16200000">
                      <a:pos x="wd2" y="hd2"/>
                    </a:cxn>
                  </a:cxnLst>
                  <a:rect l="0" t="0" r="r" b="b"/>
                  <a:pathLst>
                    <a:path w="21600" h="21600" extrusionOk="0">
                      <a:moveTo>
                        <a:pt x="5358" y="4237"/>
                      </a:moveTo>
                      <a:lnTo>
                        <a:pt x="0" y="8438"/>
                      </a:lnTo>
                      <a:lnTo>
                        <a:pt x="0" y="15038"/>
                      </a:lnTo>
                      <a:lnTo>
                        <a:pt x="0" y="21600"/>
                      </a:lnTo>
                      <a:lnTo>
                        <a:pt x="1584" y="21600"/>
                      </a:lnTo>
                      <a:lnTo>
                        <a:pt x="3168" y="21600"/>
                      </a:lnTo>
                      <a:lnTo>
                        <a:pt x="3168" y="16313"/>
                      </a:lnTo>
                      <a:lnTo>
                        <a:pt x="3168" y="10988"/>
                      </a:lnTo>
                      <a:lnTo>
                        <a:pt x="5661" y="10988"/>
                      </a:lnTo>
                      <a:lnTo>
                        <a:pt x="8121" y="10988"/>
                      </a:lnTo>
                      <a:lnTo>
                        <a:pt x="8121" y="16313"/>
                      </a:lnTo>
                      <a:lnTo>
                        <a:pt x="8121" y="21600"/>
                      </a:lnTo>
                      <a:lnTo>
                        <a:pt x="14861" y="21600"/>
                      </a:lnTo>
                      <a:lnTo>
                        <a:pt x="21600" y="21600"/>
                      </a:lnTo>
                      <a:lnTo>
                        <a:pt x="21499" y="15038"/>
                      </a:lnTo>
                      <a:lnTo>
                        <a:pt x="21398" y="8475"/>
                      </a:lnTo>
                      <a:lnTo>
                        <a:pt x="17118" y="5100"/>
                      </a:lnTo>
                      <a:cubicBezTo>
                        <a:pt x="14759" y="3263"/>
                        <a:pt x="12367" y="1350"/>
                        <a:pt x="11794" y="863"/>
                      </a:cubicBezTo>
                      <a:lnTo>
                        <a:pt x="10716" y="0"/>
                      </a:lnTo>
                      <a:lnTo>
                        <a:pt x="5358" y="4237"/>
                      </a:lnTo>
                      <a:close/>
                      <a:moveTo>
                        <a:pt x="18803" y="14325"/>
                      </a:moveTo>
                      <a:lnTo>
                        <a:pt x="18803" y="17475"/>
                      </a:lnTo>
                      <a:lnTo>
                        <a:pt x="15130" y="17475"/>
                      </a:lnTo>
                      <a:lnTo>
                        <a:pt x="11491" y="17475"/>
                      </a:lnTo>
                      <a:lnTo>
                        <a:pt x="11558" y="14325"/>
                      </a:lnTo>
                      <a:cubicBezTo>
                        <a:pt x="11592" y="12600"/>
                        <a:pt x="11626" y="11137"/>
                        <a:pt x="11659" y="11063"/>
                      </a:cubicBezTo>
                      <a:cubicBezTo>
                        <a:pt x="11659" y="11025"/>
                        <a:pt x="13277" y="11025"/>
                        <a:pt x="15231" y="11063"/>
                      </a:cubicBezTo>
                      <a:lnTo>
                        <a:pt x="18803" y="11175"/>
                      </a:lnTo>
                      <a:lnTo>
                        <a:pt x="18803" y="14325"/>
                      </a:lnTo>
                      <a:close/>
                    </a:path>
                  </a:pathLst>
                </a:custGeom>
                <a:solidFill>
                  <a:srgbClr val="263A7B"/>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9" name="Shape">
                  <a:extLst>
                    <a:ext uri="{FF2B5EF4-FFF2-40B4-BE49-F238E27FC236}">
                      <a16:creationId xmlns:a16="http://schemas.microsoft.com/office/drawing/2014/main" id="{F6850731-B96A-B86D-3204-8B2686EC21A2}"/>
                    </a:ext>
                  </a:extLst>
                </p:cNvPr>
                <p:cNvSpPr/>
                <p:nvPr/>
              </p:nvSpPr>
              <p:spPr>
                <a:xfrm>
                  <a:off x="391696" y="549816"/>
                  <a:ext cx="7699508" cy="4330464"/>
                </a:xfrm>
                <a:custGeom>
                  <a:avLst/>
                  <a:gdLst/>
                  <a:ahLst/>
                  <a:cxnLst>
                    <a:cxn ang="0">
                      <a:pos x="wd2" y="hd2"/>
                    </a:cxn>
                    <a:cxn ang="5400000">
                      <a:pos x="wd2" y="hd2"/>
                    </a:cxn>
                    <a:cxn ang="10800000">
                      <a:pos x="wd2" y="hd2"/>
                    </a:cxn>
                    <a:cxn ang="16200000">
                      <a:pos x="wd2" y="hd2"/>
                    </a:cxn>
                  </a:cxnLst>
                  <a:rect l="0" t="0" r="r" b="b"/>
                  <a:pathLst>
                    <a:path w="21129" h="21182" extrusionOk="0">
                      <a:moveTo>
                        <a:pt x="5133" y="9428"/>
                      </a:moveTo>
                      <a:cubicBezTo>
                        <a:pt x="519" y="17602"/>
                        <a:pt x="-191" y="19094"/>
                        <a:pt x="37" y="20049"/>
                      </a:cubicBezTo>
                      <a:cubicBezTo>
                        <a:pt x="189" y="20645"/>
                        <a:pt x="417" y="21182"/>
                        <a:pt x="544" y="21182"/>
                      </a:cubicBezTo>
                      <a:cubicBezTo>
                        <a:pt x="696" y="21182"/>
                        <a:pt x="2953" y="17364"/>
                        <a:pt x="5589" y="12650"/>
                      </a:cubicBezTo>
                      <a:cubicBezTo>
                        <a:pt x="8251" y="7996"/>
                        <a:pt x="10558" y="4296"/>
                        <a:pt x="10736" y="4475"/>
                      </a:cubicBezTo>
                      <a:cubicBezTo>
                        <a:pt x="10913" y="4654"/>
                        <a:pt x="13144" y="8592"/>
                        <a:pt x="15730" y="13246"/>
                      </a:cubicBezTo>
                      <a:cubicBezTo>
                        <a:pt x="20015" y="21063"/>
                        <a:pt x="20420" y="21600"/>
                        <a:pt x="20851" y="20705"/>
                      </a:cubicBezTo>
                      <a:cubicBezTo>
                        <a:pt x="21409" y="19512"/>
                        <a:pt x="21257" y="19034"/>
                        <a:pt x="19153" y="15454"/>
                      </a:cubicBezTo>
                      <a:lnTo>
                        <a:pt x="17581" y="12709"/>
                      </a:lnTo>
                      <a:lnTo>
                        <a:pt x="17581" y="7220"/>
                      </a:lnTo>
                      <a:lnTo>
                        <a:pt x="17581" y="1730"/>
                      </a:lnTo>
                      <a:lnTo>
                        <a:pt x="16389" y="1730"/>
                      </a:lnTo>
                      <a:lnTo>
                        <a:pt x="15198" y="1730"/>
                      </a:lnTo>
                      <a:lnTo>
                        <a:pt x="15198" y="4952"/>
                      </a:lnTo>
                      <a:lnTo>
                        <a:pt x="15198" y="8115"/>
                      </a:lnTo>
                      <a:lnTo>
                        <a:pt x="14463" y="6802"/>
                      </a:lnTo>
                      <a:cubicBezTo>
                        <a:pt x="14057" y="6146"/>
                        <a:pt x="12992" y="4296"/>
                        <a:pt x="12105" y="2745"/>
                      </a:cubicBezTo>
                      <a:lnTo>
                        <a:pt x="10508" y="0"/>
                      </a:lnTo>
                      <a:lnTo>
                        <a:pt x="5133" y="9428"/>
                      </a:lnTo>
                      <a:close/>
                    </a:path>
                  </a:pathLst>
                </a:custGeom>
                <a:solidFill>
                  <a:srgbClr val="263A7B"/>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23" name="Rectangle">
                <a:extLst>
                  <a:ext uri="{FF2B5EF4-FFF2-40B4-BE49-F238E27FC236}">
                    <a16:creationId xmlns:a16="http://schemas.microsoft.com/office/drawing/2014/main" id="{AD66CCB6-C187-07B8-EA9B-767417F07A2A}"/>
                  </a:ext>
                </a:extLst>
              </p:cNvPr>
              <p:cNvSpPr/>
              <p:nvPr/>
            </p:nvSpPr>
            <p:spPr>
              <a:xfrm>
                <a:off x="3973234" y="924335"/>
                <a:ext cx="4319035" cy="9700172"/>
              </a:xfrm>
              <a:prstGeom prst="rect">
                <a:avLst/>
              </a:prstGeom>
              <a:solidFill>
                <a:srgbClr val="FFFFFF"/>
              </a:solidFill>
              <a:ln w="12700" cap="flat">
                <a:noFill/>
                <a:miter lim="400000"/>
              </a:ln>
              <a:effectLst/>
            </p:spPr>
            <p:txBody>
              <a:bodyPr wrap="square" lIns="50800" tIns="50800" rIns="50800" bIns="508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4" name="Shape">
                <a:extLst>
                  <a:ext uri="{FF2B5EF4-FFF2-40B4-BE49-F238E27FC236}">
                    <a16:creationId xmlns:a16="http://schemas.microsoft.com/office/drawing/2014/main" id="{81226D24-074D-3BEE-1634-FC21BDE11501}"/>
                  </a:ext>
                </a:extLst>
              </p:cNvPr>
              <p:cNvSpPr/>
              <p:nvPr/>
            </p:nvSpPr>
            <p:spPr>
              <a:xfrm>
                <a:off x="4122779" y="9569216"/>
                <a:ext cx="4693075" cy="876087"/>
              </a:xfrm>
              <a:custGeom>
                <a:avLst/>
                <a:gdLst/>
                <a:ahLst/>
                <a:cxnLst>
                  <a:cxn ang="0">
                    <a:pos x="wd2" y="hd2"/>
                  </a:cxn>
                  <a:cxn ang="5400000">
                    <a:pos x="wd2" y="hd2"/>
                  </a:cxn>
                  <a:cxn ang="10800000">
                    <a:pos x="wd2" y="hd2"/>
                  </a:cxn>
                  <a:cxn ang="16200000">
                    <a:pos x="wd2" y="hd2"/>
                  </a:cxn>
                </a:cxnLst>
                <a:rect l="0" t="0" r="r" b="b"/>
                <a:pathLst>
                  <a:path w="21600" h="21600" extrusionOk="0">
                    <a:moveTo>
                      <a:pt x="14" y="10730"/>
                    </a:moveTo>
                    <a:lnTo>
                      <a:pt x="28" y="21431"/>
                    </a:lnTo>
                    <a:lnTo>
                      <a:pt x="9910" y="21516"/>
                    </a:lnTo>
                    <a:lnTo>
                      <a:pt x="19792" y="21600"/>
                    </a:lnTo>
                    <a:lnTo>
                      <a:pt x="20696" y="16080"/>
                    </a:lnTo>
                    <a:lnTo>
                      <a:pt x="21600" y="10589"/>
                    </a:lnTo>
                    <a:lnTo>
                      <a:pt x="20701" y="5294"/>
                    </a:lnTo>
                    <a:lnTo>
                      <a:pt x="19806" y="0"/>
                    </a:lnTo>
                    <a:lnTo>
                      <a:pt x="9901" y="0"/>
                    </a:lnTo>
                    <a:lnTo>
                      <a:pt x="0" y="0"/>
                    </a:lnTo>
                    <a:lnTo>
                      <a:pt x="14" y="10730"/>
                    </a:lnTo>
                    <a:close/>
                    <a:moveTo>
                      <a:pt x="3196" y="3999"/>
                    </a:moveTo>
                    <a:cubicBezTo>
                      <a:pt x="3317" y="4309"/>
                      <a:pt x="3303" y="4816"/>
                      <a:pt x="3108" y="7322"/>
                    </a:cubicBezTo>
                    <a:cubicBezTo>
                      <a:pt x="3103" y="7378"/>
                      <a:pt x="3019" y="7209"/>
                      <a:pt x="2921" y="6956"/>
                    </a:cubicBezTo>
                    <a:cubicBezTo>
                      <a:pt x="2581" y="6083"/>
                      <a:pt x="2176" y="6674"/>
                      <a:pt x="2064" y="8195"/>
                    </a:cubicBezTo>
                    <a:cubicBezTo>
                      <a:pt x="1789" y="11800"/>
                      <a:pt x="2115" y="15517"/>
                      <a:pt x="2646" y="14898"/>
                    </a:cubicBezTo>
                    <a:cubicBezTo>
                      <a:pt x="2782" y="14729"/>
                      <a:pt x="2796" y="14616"/>
                      <a:pt x="2782" y="13630"/>
                    </a:cubicBezTo>
                    <a:cubicBezTo>
                      <a:pt x="2768" y="12616"/>
                      <a:pt x="2758" y="12560"/>
                      <a:pt x="2558" y="12476"/>
                    </a:cubicBezTo>
                    <a:lnTo>
                      <a:pt x="2344" y="12391"/>
                    </a:lnTo>
                    <a:lnTo>
                      <a:pt x="2362" y="10983"/>
                    </a:lnTo>
                    <a:lnTo>
                      <a:pt x="2376" y="9603"/>
                    </a:lnTo>
                    <a:lnTo>
                      <a:pt x="2865" y="9603"/>
                    </a:lnTo>
                    <a:lnTo>
                      <a:pt x="3355" y="9603"/>
                    </a:lnTo>
                    <a:lnTo>
                      <a:pt x="3355" y="13461"/>
                    </a:lnTo>
                    <a:lnTo>
                      <a:pt x="3355" y="17291"/>
                    </a:lnTo>
                    <a:lnTo>
                      <a:pt x="3108" y="17629"/>
                    </a:lnTo>
                    <a:cubicBezTo>
                      <a:pt x="2796" y="18080"/>
                      <a:pt x="2278" y="18108"/>
                      <a:pt x="2045" y="17742"/>
                    </a:cubicBezTo>
                    <a:cubicBezTo>
                      <a:pt x="1808" y="17319"/>
                      <a:pt x="1589" y="16193"/>
                      <a:pt x="1454" y="14672"/>
                    </a:cubicBezTo>
                    <a:cubicBezTo>
                      <a:pt x="1370" y="13687"/>
                      <a:pt x="1347" y="12954"/>
                      <a:pt x="1347" y="10786"/>
                    </a:cubicBezTo>
                    <a:cubicBezTo>
                      <a:pt x="1347" y="8505"/>
                      <a:pt x="1365" y="7942"/>
                      <a:pt x="1472" y="6815"/>
                    </a:cubicBezTo>
                    <a:cubicBezTo>
                      <a:pt x="1705" y="4309"/>
                      <a:pt x="2022" y="3492"/>
                      <a:pt x="2670" y="3661"/>
                    </a:cubicBezTo>
                    <a:cubicBezTo>
                      <a:pt x="2912" y="3717"/>
                      <a:pt x="3150" y="3886"/>
                      <a:pt x="3196" y="3999"/>
                    </a:cubicBezTo>
                    <a:close/>
                  </a:path>
                </a:pathLst>
              </a:custGeom>
              <a:solidFill>
                <a:srgbClr val="E1041A"/>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5" name="Shape">
                <a:extLst>
                  <a:ext uri="{FF2B5EF4-FFF2-40B4-BE49-F238E27FC236}">
                    <a16:creationId xmlns:a16="http://schemas.microsoft.com/office/drawing/2014/main" id="{B8D59A61-8374-D291-0198-C6D1DEF6F1E4}"/>
                  </a:ext>
                </a:extLst>
              </p:cNvPr>
              <p:cNvSpPr/>
              <p:nvPr/>
            </p:nvSpPr>
            <p:spPr>
              <a:xfrm>
                <a:off x="4143062" y="8506819"/>
                <a:ext cx="4234498" cy="87608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21600"/>
                    </a:lnTo>
                    <a:lnTo>
                      <a:pt x="2995" y="21600"/>
                    </a:lnTo>
                    <a:lnTo>
                      <a:pt x="12822" y="21600"/>
                    </a:lnTo>
                    <a:lnTo>
                      <a:pt x="19653" y="21600"/>
                    </a:lnTo>
                    <a:lnTo>
                      <a:pt x="20624" y="16200"/>
                    </a:lnTo>
                    <a:lnTo>
                      <a:pt x="21600" y="10800"/>
                    </a:lnTo>
                    <a:lnTo>
                      <a:pt x="20629" y="5400"/>
                    </a:lnTo>
                    <a:lnTo>
                      <a:pt x="19653" y="0"/>
                    </a:lnTo>
                    <a:lnTo>
                      <a:pt x="9827" y="0"/>
                    </a:lnTo>
                    <a:lnTo>
                      <a:pt x="0" y="0"/>
                    </a:lnTo>
                    <a:lnTo>
                      <a:pt x="0" y="10800"/>
                    </a:lnTo>
                    <a:close/>
                    <a:moveTo>
                      <a:pt x="3362" y="5400"/>
                    </a:moveTo>
                    <a:lnTo>
                      <a:pt x="3362" y="6886"/>
                    </a:lnTo>
                    <a:lnTo>
                      <a:pt x="2938" y="6971"/>
                    </a:lnTo>
                    <a:lnTo>
                      <a:pt x="2520" y="7057"/>
                    </a:lnTo>
                    <a:lnTo>
                      <a:pt x="2504" y="8486"/>
                    </a:lnTo>
                    <a:lnTo>
                      <a:pt x="2484" y="9886"/>
                    </a:lnTo>
                    <a:lnTo>
                      <a:pt x="2897" y="9886"/>
                    </a:lnTo>
                    <a:lnTo>
                      <a:pt x="3305" y="9886"/>
                    </a:lnTo>
                    <a:lnTo>
                      <a:pt x="3305" y="11400"/>
                    </a:lnTo>
                    <a:lnTo>
                      <a:pt x="3305" y="12886"/>
                    </a:lnTo>
                    <a:lnTo>
                      <a:pt x="2897" y="12886"/>
                    </a:lnTo>
                    <a:lnTo>
                      <a:pt x="2494" y="12886"/>
                    </a:lnTo>
                    <a:lnTo>
                      <a:pt x="2494" y="15600"/>
                    </a:lnTo>
                    <a:lnTo>
                      <a:pt x="2494" y="18286"/>
                    </a:lnTo>
                    <a:lnTo>
                      <a:pt x="2169" y="18286"/>
                    </a:lnTo>
                    <a:lnTo>
                      <a:pt x="1843" y="18286"/>
                    </a:lnTo>
                    <a:lnTo>
                      <a:pt x="1843" y="11086"/>
                    </a:lnTo>
                    <a:lnTo>
                      <a:pt x="1843" y="3886"/>
                    </a:lnTo>
                    <a:lnTo>
                      <a:pt x="2603" y="3886"/>
                    </a:lnTo>
                    <a:lnTo>
                      <a:pt x="3362" y="3886"/>
                    </a:lnTo>
                    <a:lnTo>
                      <a:pt x="3362" y="5400"/>
                    </a:lnTo>
                    <a:close/>
                  </a:path>
                </a:pathLst>
              </a:custGeom>
              <a:solidFill>
                <a:srgbClr val="E1041A"/>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endParaRPr dirty="0"/>
              </a:p>
            </p:txBody>
          </p:sp>
          <p:sp>
            <p:nvSpPr>
              <p:cNvPr id="26" name="Shape">
                <a:extLst>
                  <a:ext uri="{FF2B5EF4-FFF2-40B4-BE49-F238E27FC236}">
                    <a16:creationId xmlns:a16="http://schemas.microsoft.com/office/drawing/2014/main" id="{F37B05C5-B137-FB6C-8943-605CF0CE24FC}"/>
                  </a:ext>
                </a:extLst>
              </p:cNvPr>
              <p:cNvSpPr/>
              <p:nvPr/>
            </p:nvSpPr>
            <p:spPr>
              <a:xfrm>
                <a:off x="4123538" y="7410614"/>
                <a:ext cx="3772884" cy="876087"/>
              </a:xfrm>
              <a:custGeom>
                <a:avLst/>
                <a:gdLst/>
                <a:ahLst/>
                <a:cxnLst>
                  <a:cxn ang="0">
                    <a:pos x="wd2" y="hd2"/>
                  </a:cxn>
                  <a:cxn ang="5400000">
                    <a:pos x="wd2" y="hd2"/>
                  </a:cxn>
                  <a:cxn ang="10800000">
                    <a:pos x="wd2" y="hd2"/>
                  </a:cxn>
                  <a:cxn ang="16200000">
                    <a:pos x="wd2" y="hd2"/>
                  </a:cxn>
                </a:cxnLst>
                <a:rect l="0" t="0" r="r" b="b"/>
                <a:pathLst>
                  <a:path w="21600" h="21600" extrusionOk="0">
                    <a:moveTo>
                      <a:pt x="0" y="10814"/>
                    </a:moveTo>
                    <a:lnTo>
                      <a:pt x="0" y="21600"/>
                    </a:lnTo>
                    <a:lnTo>
                      <a:pt x="9719" y="21600"/>
                    </a:lnTo>
                    <a:lnTo>
                      <a:pt x="19438" y="21600"/>
                    </a:lnTo>
                    <a:lnTo>
                      <a:pt x="20522" y="16362"/>
                    </a:lnTo>
                    <a:cubicBezTo>
                      <a:pt x="21113" y="13461"/>
                      <a:pt x="21600" y="10983"/>
                      <a:pt x="21600" y="10814"/>
                    </a:cubicBezTo>
                    <a:cubicBezTo>
                      <a:pt x="21600" y="10645"/>
                      <a:pt x="21113" y="8139"/>
                      <a:pt x="20522" y="5266"/>
                    </a:cubicBezTo>
                    <a:lnTo>
                      <a:pt x="19438" y="0"/>
                    </a:lnTo>
                    <a:lnTo>
                      <a:pt x="9719" y="0"/>
                    </a:lnTo>
                    <a:lnTo>
                      <a:pt x="0" y="0"/>
                    </a:lnTo>
                    <a:lnTo>
                      <a:pt x="0" y="10814"/>
                    </a:lnTo>
                    <a:close/>
                    <a:moveTo>
                      <a:pt x="3773" y="5323"/>
                    </a:moveTo>
                    <a:lnTo>
                      <a:pt x="3773" y="6815"/>
                    </a:lnTo>
                    <a:lnTo>
                      <a:pt x="3280" y="6815"/>
                    </a:lnTo>
                    <a:lnTo>
                      <a:pt x="2788" y="6815"/>
                    </a:lnTo>
                    <a:lnTo>
                      <a:pt x="2805" y="7913"/>
                    </a:lnTo>
                    <a:lnTo>
                      <a:pt x="2828" y="9040"/>
                    </a:lnTo>
                    <a:lnTo>
                      <a:pt x="3269" y="9124"/>
                    </a:lnTo>
                    <a:lnTo>
                      <a:pt x="3709" y="9209"/>
                    </a:lnTo>
                    <a:lnTo>
                      <a:pt x="3709" y="10673"/>
                    </a:lnTo>
                    <a:lnTo>
                      <a:pt x="3709" y="12138"/>
                    </a:lnTo>
                    <a:lnTo>
                      <a:pt x="3251" y="12138"/>
                    </a:lnTo>
                    <a:lnTo>
                      <a:pt x="2799" y="12138"/>
                    </a:lnTo>
                    <a:lnTo>
                      <a:pt x="2799" y="13461"/>
                    </a:lnTo>
                    <a:lnTo>
                      <a:pt x="2799" y="14785"/>
                    </a:lnTo>
                    <a:lnTo>
                      <a:pt x="3286" y="14785"/>
                    </a:lnTo>
                    <a:lnTo>
                      <a:pt x="3779" y="14785"/>
                    </a:lnTo>
                    <a:lnTo>
                      <a:pt x="3756" y="16362"/>
                    </a:lnTo>
                    <a:lnTo>
                      <a:pt x="3738" y="17911"/>
                    </a:lnTo>
                    <a:lnTo>
                      <a:pt x="2904" y="17995"/>
                    </a:lnTo>
                    <a:lnTo>
                      <a:pt x="2069" y="18080"/>
                    </a:lnTo>
                    <a:lnTo>
                      <a:pt x="2052" y="10983"/>
                    </a:lnTo>
                    <a:lnTo>
                      <a:pt x="2034" y="3858"/>
                    </a:lnTo>
                    <a:lnTo>
                      <a:pt x="2904" y="3858"/>
                    </a:lnTo>
                    <a:lnTo>
                      <a:pt x="3773" y="3858"/>
                    </a:lnTo>
                    <a:lnTo>
                      <a:pt x="3773" y="5323"/>
                    </a:lnTo>
                    <a:close/>
                  </a:path>
                </a:pathLst>
              </a:custGeom>
              <a:solidFill>
                <a:srgbClr val="DA251C"/>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8" name="Shape">
                <a:extLst>
                  <a:ext uri="{FF2B5EF4-FFF2-40B4-BE49-F238E27FC236}">
                    <a16:creationId xmlns:a16="http://schemas.microsoft.com/office/drawing/2014/main" id="{0DEA4F2A-5A9B-1089-A094-74D65457CA42}"/>
                  </a:ext>
                </a:extLst>
              </p:cNvPr>
              <p:cNvSpPr/>
              <p:nvPr/>
            </p:nvSpPr>
            <p:spPr>
              <a:xfrm>
                <a:off x="4596578" y="3723379"/>
                <a:ext cx="156353" cy="293132"/>
              </a:xfrm>
              <a:custGeom>
                <a:avLst/>
                <a:gdLst/>
                <a:ahLst/>
                <a:cxnLst>
                  <a:cxn ang="0">
                    <a:pos x="wd2" y="hd2"/>
                  </a:cxn>
                  <a:cxn ang="5400000">
                    <a:pos x="wd2" y="hd2"/>
                  </a:cxn>
                  <a:cxn ang="10800000">
                    <a:pos x="wd2" y="hd2"/>
                  </a:cxn>
                  <a:cxn ang="16200000">
                    <a:pos x="wd2" y="hd2"/>
                  </a:cxn>
                </a:cxnLst>
                <a:rect l="0" t="0" r="r" b="b"/>
                <a:pathLst>
                  <a:path w="19624" h="20507" extrusionOk="0">
                    <a:moveTo>
                      <a:pt x="889" y="287"/>
                    </a:moveTo>
                    <a:cubicBezTo>
                      <a:pt x="381" y="570"/>
                      <a:pt x="0" y="5103"/>
                      <a:pt x="0" y="10414"/>
                    </a:cubicBezTo>
                    <a:cubicBezTo>
                      <a:pt x="0" y="17850"/>
                      <a:pt x="381" y="20046"/>
                      <a:pt x="1779" y="20329"/>
                    </a:cubicBezTo>
                    <a:cubicBezTo>
                      <a:pt x="5209" y="21108"/>
                      <a:pt x="14231" y="19196"/>
                      <a:pt x="16518" y="17284"/>
                    </a:cubicBezTo>
                    <a:cubicBezTo>
                      <a:pt x="21600" y="12893"/>
                      <a:pt x="20202" y="3899"/>
                      <a:pt x="14104" y="1703"/>
                    </a:cubicBezTo>
                    <a:cubicBezTo>
                      <a:pt x="10673" y="429"/>
                      <a:pt x="2287" y="-492"/>
                      <a:pt x="889" y="287"/>
                    </a:cubicBezTo>
                    <a:close/>
                  </a:path>
                </a:pathLst>
              </a:custGeom>
              <a:solidFill>
                <a:srgbClr val="E46716"/>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9" name="Shape">
                <a:extLst>
                  <a:ext uri="{FF2B5EF4-FFF2-40B4-BE49-F238E27FC236}">
                    <a16:creationId xmlns:a16="http://schemas.microsoft.com/office/drawing/2014/main" id="{43633C0B-4491-0D88-898D-E6E26E306FB5}"/>
                  </a:ext>
                </a:extLst>
              </p:cNvPr>
              <p:cNvSpPr/>
              <p:nvPr/>
            </p:nvSpPr>
            <p:spPr>
              <a:xfrm>
                <a:off x="4136939" y="3528432"/>
                <a:ext cx="2870916" cy="949211"/>
              </a:xfrm>
              <a:custGeom>
                <a:avLst/>
                <a:gdLst/>
                <a:ahLst/>
                <a:cxnLst>
                  <a:cxn ang="0">
                    <a:pos x="wd2" y="hd2"/>
                  </a:cxn>
                  <a:cxn ang="5400000">
                    <a:pos x="wd2" y="hd2"/>
                  </a:cxn>
                  <a:cxn ang="10800000">
                    <a:pos x="wd2" y="hd2"/>
                  </a:cxn>
                  <a:cxn ang="16200000">
                    <a:pos x="wd2" y="hd2"/>
                  </a:cxn>
                </a:cxnLst>
                <a:rect l="0" t="0" r="r" b="b"/>
                <a:pathLst>
                  <a:path w="21600" h="21600" extrusionOk="0">
                    <a:moveTo>
                      <a:pt x="61" y="197"/>
                    </a:moveTo>
                    <a:cubicBezTo>
                      <a:pt x="30" y="282"/>
                      <a:pt x="8" y="5160"/>
                      <a:pt x="8" y="10997"/>
                    </a:cubicBezTo>
                    <a:lnTo>
                      <a:pt x="0" y="21600"/>
                    </a:lnTo>
                    <a:lnTo>
                      <a:pt x="9338" y="21600"/>
                    </a:lnTo>
                    <a:lnTo>
                      <a:pt x="18675" y="21600"/>
                    </a:lnTo>
                    <a:lnTo>
                      <a:pt x="20138" y="16214"/>
                    </a:lnTo>
                    <a:lnTo>
                      <a:pt x="21600" y="10800"/>
                    </a:lnTo>
                    <a:lnTo>
                      <a:pt x="20130" y="5386"/>
                    </a:lnTo>
                    <a:lnTo>
                      <a:pt x="18668" y="0"/>
                    </a:lnTo>
                    <a:lnTo>
                      <a:pt x="9391" y="0"/>
                    </a:lnTo>
                    <a:cubicBezTo>
                      <a:pt x="4288" y="0"/>
                      <a:pt x="91" y="85"/>
                      <a:pt x="61" y="197"/>
                    </a:cubicBezTo>
                    <a:close/>
                    <a:moveTo>
                      <a:pt x="5095" y="4145"/>
                    </a:moveTo>
                    <a:lnTo>
                      <a:pt x="5354" y="4484"/>
                    </a:lnTo>
                    <a:lnTo>
                      <a:pt x="5217" y="5865"/>
                    </a:lnTo>
                    <a:cubicBezTo>
                      <a:pt x="5103" y="6937"/>
                      <a:pt x="5034" y="7219"/>
                      <a:pt x="4920" y="7162"/>
                    </a:cubicBezTo>
                    <a:cubicBezTo>
                      <a:pt x="4829" y="7106"/>
                      <a:pt x="4555" y="6993"/>
                      <a:pt x="4311" y="6909"/>
                    </a:cubicBezTo>
                    <a:cubicBezTo>
                      <a:pt x="3892" y="6768"/>
                      <a:pt x="3839" y="6796"/>
                      <a:pt x="3656" y="7529"/>
                    </a:cubicBezTo>
                    <a:cubicBezTo>
                      <a:pt x="3191" y="9362"/>
                      <a:pt x="3290" y="13874"/>
                      <a:pt x="3808" y="14776"/>
                    </a:cubicBezTo>
                    <a:cubicBezTo>
                      <a:pt x="4075" y="15199"/>
                      <a:pt x="4448" y="15171"/>
                      <a:pt x="4844" y="14635"/>
                    </a:cubicBezTo>
                    <a:cubicBezTo>
                      <a:pt x="5019" y="14409"/>
                      <a:pt x="5172" y="14212"/>
                      <a:pt x="5179" y="14212"/>
                    </a:cubicBezTo>
                    <a:cubicBezTo>
                      <a:pt x="5194" y="14212"/>
                      <a:pt x="5202" y="14945"/>
                      <a:pt x="5202" y="15819"/>
                    </a:cubicBezTo>
                    <a:cubicBezTo>
                      <a:pt x="5202" y="17427"/>
                      <a:pt x="5202" y="17455"/>
                      <a:pt x="4905" y="17737"/>
                    </a:cubicBezTo>
                    <a:cubicBezTo>
                      <a:pt x="4737" y="17906"/>
                      <a:pt x="4357" y="18047"/>
                      <a:pt x="4060" y="18047"/>
                    </a:cubicBezTo>
                    <a:cubicBezTo>
                      <a:pt x="2849" y="18075"/>
                      <a:pt x="2239" y="15227"/>
                      <a:pt x="2338" y="10067"/>
                    </a:cubicBezTo>
                    <a:cubicBezTo>
                      <a:pt x="2422" y="5696"/>
                      <a:pt x="3153" y="3356"/>
                      <a:pt x="4326" y="3666"/>
                    </a:cubicBezTo>
                    <a:cubicBezTo>
                      <a:pt x="4608" y="3750"/>
                      <a:pt x="4958" y="3976"/>
                      <a:pt x="5095" y="4145"/>
                    </a:cubicBezTo>
                    <a:close/>
                  </a:path>
                </a:pathLst>
              </a:custGeom>
              <a:solidFill>
                <a:srgbClr val="F4AE02"/>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0" name="Shape">
                <a:extLst>
                  <a:ext uri="{FF2B5EF4-FFF2-40B4-BE49-F238E27FC236}">
                    <a16:creationId xmlns:a16="http://schemas.microsoft.com/office/drawing/2014/main" id="{178DE562-2EDB-0C14-4D9B-E05404544317}"/>
                  </a:ext>
                </a:extLst>
              </p:cNvPr>
              <p:cNvSpPr/>
              <p:nvPr/>
            </p:nvSpPr>
            <p:spPr>
              <a:xfrm>
                <a:off x="4216369" y="2272227"/>
                <a:ext cx="2413353" cy="894168"/>
              </a:xfrm>
              <a:custGeom>
                <a:avLst/>
                <a:gdLst/>
                <a:ahLst/>
                <a:cxnLst>
                  <a:cxn ang="0">
                    <a:pos x="wd2" y="hd2"/>
                  </a:cxn>
                  <a:cxn ang="5400000">
                    <a:pos x="wd2" y="hd2"/>
                  </a:cxn>
                  <a:cxn ang="10800000">
                    <a:pos x="wd2" y="hd2"/>
                  </a:cxn>
                  <a:cxn ang="16200000">
                    <a:pos x="wd2" y="hd2"/>
                  </a:cxn>
                </a:cxnLst>
                <a:rect l="0" t="0" r="r" b="b"/>
                <a:pathLst>
                  <a:path w="21600" h="21600" extrusionOk="0">
                    <a:moveTo>
                      <a:pt x="27" y="10730"/>
                    </a:moveTo>
                    <a:lnTo>
                      <a:pt x="54" y="21431"/>
                    </a:lnTo>
                    <a:lnTo>
                      <a:pt x="9088" y="21516"/>
                    </a:lnTo>
                    <a:lnTo>
                      <a:pt x="18121" y="21600"/>
                    </a:lnTo>
                    <a:lnTo>
                      <a:pt x="19860" y="16193"/>
                    </a:lnTo>
                    <a:lnTo>
                      <a:pt x="21600" y="10786"/>
                    </a:lnTo>
                    <a:lnTo>
                      <a:pt x="19860" y="5407"/>
                    </a:lnTo>
                    <a:lnTo>
                      <a:pt x="18130" y="0"/>
                    </a:lnTo>
                    <a:lnTo>
                      <a:pt x="9069" y="0"/>
                    </a:lnTo>
                    <a:lnTo>
                      <a:pt x="0" y="0"/>
                    </a:lnTo>
                    <a:lnTo>
                      <a:pt x="27" y="10730"/>
                    </a:lnTo>
                    <a:close/>
                    <a:moveTo>
                      <a:pt x="5155" y="3886"/>
                    </a:moveTo>
                    <a:cubicBezTo>
                      <a:pt x="5853" y="4337"/>
                      <a:pt x="6188" y="5435"/>
                      <a:pt x="6188" y="7209"/>
                    </a:cubicBezTo>
                    <a:cubicBezTo>
                      <a:pt x="6188" y="8364"/>
                      <a:pt x="6134" y="8702"/>
                      <a:pt x="5853" y="9603"/>
                    </a:cubicBezTo>
                    <a:cubicBezTo>
                      <a:pt x="5627" y="10307"/>
                      <a:pt x="5563" y="10645"/>
                      <a:pt x="5663" y="10645"/>
                    </a:cubicBezTo>
                    <a:cubicBezTo>
                      <a:pt x="5962" y="10645"/>
                      <a:pt x="6288" y="12110"/>
                      <a:pt x="6288" y="13518"/>
                    </a:cubicBezTo>
                    <a:cubicBezTo>
                      <a:pt x="6288" y="15320"/>
                      <a:pt x="6080" y="16390"/>
                      <a:pt x="5590" y="17122"/>
                    </a:cubicBezTo>
                    <a:cubicBezTo>
                      <a:pt x="5237" y="17657"/>
                      <a:pt x="5001" y="17742"/>
                      <a:pt x="3968" y="17742"/>
                    </a:cubicBezTo>
                    <a:lnTo>
                      <a:pt x="2763" y="17742"/>
                    </a:lnTo>
                    <a:lnTo>
                      <a:pt x="2763" y="10842"/>
                    </a:lnTo>
                    <a:cubicBezTo>
                      <a:pt x="2763" y="7040"/>
                      <a:pt x="2791" y="3858"/>
                      <a:pt x="2827" y="3746"/>
                    </a:cubicBezTo>
                    <a:cubicBezTo>
                      <a:pt x="2927" y="3436"/>
                      <a:pt x="4621" y="3520"/>
                      <a:pt x="5155" y="3886"/>
                    </a:cubicBezTo>
                    <a:close/>
                  </a:path>
                </a:pathLst>
              </a:custGeom>
              <a:solidFill>
                <a:srgbClr val="92D050"/>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1" name="Shape">
                <a:extLst>
                  <a:ext uri="{FF2B5EF4-FFF2-40B4-BE49-F238E27FC236}">
                    <a16:creationId xmlns:a16="http://schemas.microsoft.com/office/drawing/2014/main" id="{0D0D1A38-E3F8-15DF-56D7-421062BB14BF}"/>
                  </a:ext>
                </a:extLst>
              </p:cNvPr>
              <p:cNvSpPr/>
              <p:nvPr/>
            </p:nvSpPr>
            <p:spPr>
              <a:xfrm>
                <a:off x="4617836" y="1905772"/>
                <a:ext cx="118441" cy="111355"/>
              </a:xfrm>
              <a:custGeom>
                <a:avLst/>
                <a:gdLst/>
                <a:ahLst/>
                <a:cxnLst>
                  <a:cxn ang="0">
                    <a:pos x="wd2" y="hd2"/>
                  </a:cxn>
                  <a:cxn ang="5400000">
                    <a:pos x="wd2" y="hd2"/>
                  </a:cxn>
                  <a:cxn ang="10800000">
                    <a:pos x="wd2" y="hd2"/>
                  </a:cxn>
                  <a:cxn ang="16200000">
                    <a:pos x="wd2" y="hd2"/>
                  </a:cxn>
                </a:cxnLst>
                <a:rect l="0" t="0" r="r" b="b"/>
                <a:pathLst>
                  <a:path w="21600" h="21600" extrusionOk="0">
                    <a:moveTo>
                      <a:pt x="738" y="10800"/>
                    </a:moveTo>
                    <a:lnTo>
                      <a:pt x="1292" y="21600"/>
                    </a:lnTo>
                    <a:lnTo>
                      <a:pt x="8492" y="21404"/>
                    </a:lnTo>
                    <a:cubicBezTo>
                      <a:pt x="17354" y="21011"/>
                      <a:pt x="21600" y="17673"/>
                      <a:pt x="21600" y="11193"/>
                    </a:cubicBezTo>
                    <a:cubicBezTo>
                      <a:pt x="21600" y="5105"/>
                      <a:pt x="14769" y="0"/>
                      <a:pt x="6462" y="0"/>
                    </a:cubicBezTo>
                    <a:lnTo>
                      <a:pt x="0" y="0"/>
                    </a:lnTo>
                    <a:lnTo>
                      <a:pt x="738" y="10800"/>
                    </a:lnTo>
                    <a:close/>
                  </a:path>
                </a:pathLst>
              </a:custGeom>
              <a:solidFill>
                <a:srgbClr val="FFF506"/>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2" name="Shape">
                <a:extLst>
                  <a:ext uri="{FF2B5EF4-FFF2-40B4-BE49-F238E27FC236}">
                    <a16:creationId xmlns:a16="http://schemas.microsoft.com/office/drawing/2014/main" id="{2D6F539F-39D3-1FB9-77FB-F7B9C4522AD9}"/>
                  </a:ext>
                </a:extLst>
              </p:cNvPr>
              <p:cNvSpPr/>
              <p:nvPr/>
            </p:nvSpPr>
            <p:spPr>
              <a:xfrm>
                <a:off x="4617836" y="1714445"/>
                <a:ext cx="106294" cy="9515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21600"/>
                      <a:pt x="0" y="21600"/>
                      <a:pt x="7406" y="21600"/>
                    </a:cubicBezTo>
                    <a:cubicBezTo>
                      <a:pt x="15429" y="21600"/>
                      <a:pt x="21600" y="16545"/>
                      <a:pt x="21600" y="9651"/>
                    </a:cubicBezTo>
                    <a:cubicBezTo>
                      <a:pt x="21600" y="3906"/>
                      <a:pt x="15223" y="0"/>
                      <a:pt x="6583" y="0"/>
                    </a:cubicBezTo>
                    <a:cubicBezTo>
                      <a:pt x="206" y="0"/>
                      <a:pt x="0" y="460"/>
                      <a:pt x="0" y="10800"/>
                    </a:cubicBezTo>
                    <a:close/>
                  </a:path>
                </a:pathLst>
              </a:custGeom>
              <a:solidFill>
                <a:srgbClr val="FFF506"/>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3" name="Shape">
                <a:extLst>
                  <a:ext uri="{FF2B5EF4-FFF2-40B4-BE49-F238E27FC236}">
                    <a16:creationId xmlns:a16="http://schemas.microsoft.com/office/drawing/2014/main" id="{45A7449D-E968-BA85-7DF8-2911A58494B2}"/>
                  </a:ext>
                </a:extLst>
              </p:cNvPr>
              <p:cNvSpPr/>
              <p:nvPr/>
            </p:nvSpPr>
            <p:spPr>
              <a:xfrm>
                <a:off x="4151221" y="1214186"/>
                <a:ext cx="1959836" cy="895516"/>
              </a:xfrm>
              <a:custGeom>
                <a:avLst/>
                <a:gdLst/>
                <a:ahLst/>
                <a:cxnLst>
                  <a:cxn ang="0">
                    <a:pos x="wd2" y="hd2"/>
                  </a:cxn>
                  <a:cxn ang="5400000">
                    <a:pos x="wd2" y="hd2"/>
                  </a:cxn>
                  <a:cxn ang="10800000">
                    <a:pos x="wd2" y="hd2"/>
                  </a:cxn>
                  <a:cxn ang="16200000">
                    <a:pos x="wd2" y="hd2"/>
                  </a:cxn>
                </a:cxnLst>
                <a:rect l="0" t="0" r="r" b="b"/>
                <a:pathLst>
                  <a:path w="21600" h="21600" extrusionOk="0">
                    <a:moveTo>
                      <a:pt x="201" y="253"/>
                    </a:moveTo>
                    <a:cubicBezTo>
                      <a:pt x="11" y="338"/>
                      <a:pt x="0" y="1098"/>
                      <a:pt x="0" y="10983"/>
                    </a:cubicBezTo>
                    <a:lnTo>
                      <a:pt x="0" y="21600"/>
                    </a:lnTo>
                    <a:lnTo>
                      <a:pt x="8691" y="21600"/>
                    </a:lnTo>
                    <a:lnTo>
                      <a:pt x="17394" y="21600"/>
                    </a:lnTo>
                    <a:lnTo>
                      <a:pt x="19502" y="16277"/>
                    </a:lnTo>
                    <a:lnTo>
                      <a:pt x="21600" y="10927"/>
                    </a:lnTo>
                    <a:lnTo>
                      <a:pt x="19436" y="5463"/>
                    </a:lnTo>
                    <a:lnTo>
                      <a:pt x="17271" y="0"/>
                    </a:lnTo>
                    <a:lnTo>
                      <a:pt x="8836" y="56"/>
                    </a:lnTo>
                    <a:cubicBezTo>
                      <a:pt x="4195" y="113"/>
                      <a:pt x="312" y="169"/>
                      <a:pt x="201" y="253"/>
                    </a:cubicBezTo>
                    <a:close/>
                    <a:moveTo>
                      <a:pt x="7475" y="10589"/>
                    </a:moveTo>
                    <a:cubicBezTo>
                      <a:pt x="7955" y="14278"/>
                      <a:pt x="8368" y="17488"/>
                      <a:pt x="8401" y="17686"/>
                    </a:cubicBezTo>
                    <a:cubicBezTo>
                      <a:pt x="8435" y="17967"/>
                      <a:pt x="8234" y="18052"/>
                      <a:pt x="7620" y="18052"/>
                    </a:cubicBezTo>
                    <a:lnTo>
                      <a:pt x="6795" y="18052"/>
                    </a:lnTo>
                    <a:lnTo>
                      <a:pt x="6661" y="16728"/>
                    </a:lnTo>
                    <a:lnTo>
                      <a:pt x="6527" y="15376"/>
                    </a:lnTo>
                    <a:lnTo>
                      <a:pt x="5601" y="15376"/>
                    </a:lnTo>
                    <a:lnTo>
                      <a:pt x="4675" y="15376"/>
                    </a:lnTo>
                    <a:lnTo>
                      <a:pt x="4541" y="16728"/>
                    </a:lnTo>
                    <a:lnTo>
                      <a:pt x="4396" y="18052"/>
                    </a:lnTo>
                    <a:lnTo>
                      <a:pt x="3604" y="18052"/>
                    </a:lnTo>
                    <a:cubicBezTo>
                      <a:pt x="3169" y="18052"/>
                      <a:pt x="2812" y="17967"/>
                      <a:pt x="2812" y="17854"/>
                    </a:cubicBezTo>
                    <a:cubicBezTo>
                      <a:pt x="2812" y="17742"/>
                      <a:pt x="3202" y="14531"/>
                      <a:pt x="3693" y="10758"/>
                    </a:cubicBezTo>
                    <a:lnTo>
                      <a:pt x="4574" y="3858"/>
                    </a:lnTo>
                    <a:lnTo>
                      <a:pt x="5590" y="3858"/>
                    </a:lnTo>
                    <a:lnTo>
                      <a:pt x="6616" y="3858"/>
                    </a:lnTo>
                    <a:lnTo>
                      <a:pt x="7475" y="10589"/>
                    </a:lnTo>
                    <a:close/>
                  </a:path>
                </a:pathLst>
              </a:custGeom>
              <a:solidFill>
                <a:srgbClr val="00923F"/>
              </a:solidFill>
              <a:ln w="12700" cap="flat">
                <a:noFill/>
                <a:miter lim="400000"/>
              </a:ln>
              <a:effectLst/>
            </p:spPr>
            <p:txBody>
              <a:bodyPr wrap="square" lIns="38100" tIns="38100" rIns="38100" bIns="381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defTabSz="457200">
                  <a:lnSpc>
                    <a:spcPts val="3800"/>
                  </a:lnSpc>
                  <a:tabLst>
                    <a:tab pos="838200" algn="l"/>
                  </a:tabLst>
                  <a:defRPr sz="3200">
                    <a:solidFill>
                      <a:srgbClr val="000000"/>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5" name="E">
                <a:extLst>
                  <a:ext uri="{FF2B5EF4-FFF2-40B4-BE49-F238E27FC236}">
                    <a16:creationId xmlns:a16="http://schemas.microsoft.com/office/drawing/2014/main" id="{CE1C62AF-BB01-FD3B-4E33-D5AF43B14BD9}"/>
                  </a:ext>
                </a:extLst>
              </p:cNvPr>
              <p:cNvSpPr/>
              <p:nvPr/>
            </p:nvSpPr>
            <p:spPr>
              <a:xfrm>
                <a:off x="4143062" y="4768499"/>
                <a:ext cx="3451474" cy="2369817"/>
              </a:xfrm>
              <a:prstGeom prst="rightArrow">
                <a:avLst>
                  <a:gd name="adj1" fmla="val 100000"/>
                  <a:gd name="adj2" fmla="val 33441"/>
                </a:avLst>
              </a:prstGeom>
              <a:solidFill>
                <a:srgbClr val="FFFF00"/>
              </a:solidFill>
              <a:ln w="12700" cap="flat">
                <a:noFill/>
                <a:miter lim="400000"/>
              </a:ln>
              <a:effectLst/>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b">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r>
                  <a:rPr lang="en-US" sz="2800" b="1" dirty="0">
                    <a:solidFill>
                      <a:schemeClr val="tx1"/>
                    </a:solidFill>
                  </a:rPr>
                  <a:t>D1</a:t>
                </a:r>
                <a:endParaRPr sz="2800" b="1" dirty="0">
                  <a:solidFill>
                    <a:schemeClr val="tx1"/>
                  </a:solidFill>
                </a:endParaRPr>
              </a:p>
            </p:txBody>
          </p:sp>
          <p:sp>
            <p:nvSpPr>
              <p:cNvPr id="37" name="SEC BER Average">
                <a:extLst>
                  <a:ext uri="{FF2B5EF4-FFF2-40B4-BE49-F238E27FC236}">
                    <a16:creationId xmlns:a16="http://schemas.microsoft.com/office/drawing/2014/main" id="{9D091BD1-DBF0-CAE0-9D0A-3DE2570E3C03}"/>
                  </a:ext>
                </a:extLst>
              </p:cNvPr>
              <p:cNvSpPr txBox="1"/>
              <p:nvPr/>
            </p:nvSpPr>
            <p:spPr>
              <a:xfrm>
                <a:off x="3331581" y="4819153"/>
                <a:ext cx="4343522" cy="776444"/>
              </a:xfrm>
              <a:prstGeom prst="rect">
                <a:avLst/>
              </a:prstGeom>
              <a:noFill/>
              <a:ln w="12700" cap="flat">
                <a:noFill/>
                <a:miter lim="400000"/>
              </a:ln>
              <a:effectLst/>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r>
                  <a:rPr lang="en-US" sz="2000" dirty="0">
                    <a:solidFill>
                      <a:schemeClr val="tx1"/>
                    </a:solidFill>
                  </a:rPr>
                  <a:t>Average</a:t>
                </a:r>
                <a:endParaRPr sz="2000" dirty="0">
                  <a:solidFill>
                    <a:schemeClr val="tx1"/>
                  </a:solidFill>
                </a:endParaRPr>
              </a:p>
            </p:txBody>
          </p:sp>
        </p:grpSp>
      </p:grpSp>
      <p:pic>
        <p:nvPicPr>
          <p:cNvPr id="11" name="Picture 10" descr="A map of a city&#10;&#10;Description automatically generated">
            <a:extLst>
              <a:ext uri="{FF2B5EF4-FFF2-40B4-BE49-F238E27FC236}">
                <a16:creationId xmlns:a16="http://schemas.microsoft.com/office/drawing/2014/main" id="{689A2F45-572D-D80E-BFBD-3DF466EBD1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7377" y="818884"/>
            <a:ext cx="2806672" cy="2401215"/>
          </a:xfrm>
          <a:prstGeom prst="wedgeEllipseCallout">
            <a:avLst>
              <a:gd name="adj1" fmla="val 60688"/>
              <a:gd name="adj2" fmla="val 52683"/>
            </a:avLst>
          </a:prstGeom>
          <a:ln>
            <a:solidFill>
              <a:schemeClr val="tx1"/>
            </a:solidFill>
          </a:ln>
        </p:spPr>
      </p:pic>
      <p:sp>
        <p:nvSpPr>
          <p:cNvPr id="7" name="Google Shape;3241;p86">
            <a:extLst>
              <a:ext uri="{FF2B5EF4-FFF2-40B4-BE49-F238E27FC236}">
                <a16:creationId xmlns:a16="http://schemas.microsoft.com/office/drawing/2014/main" id="{13EA3F8B-D853-0541-71EC-4F4988A4E6DD}"/>
              </a:ext>
            </a:extLst>
          </p:cNvPr>
          <p:cNvSpPr/>
          <p:nvPr/>
        </p:nvSpPr>
        <p:spPr>
          <a:xfrm flipH="1">
            <a:off x="3666609" y="3003710"/>
            <a:ext cx="178588" cy="262805"/>
          </a:xfrm>
          <a:custGeom>
            <a:avLst/>
            <a:gdLst/>
            <a:ahLst/>
            <a:cxnLst/>
            <a:rect l="l" t="t" r="r" b="b"/>
            <a:pathLst>
              <a:path w="133027" h="195758" extrusionOk="0">
                <a:moveTo>
                  <a:pt x="65846" y="26249"/>
                </a:moveTo>
                <a:cubicBezTo>
                  <a:pt x="87201" y="26249"/>
                  <a:pt x="104108" y="43156"/>
                  <a:pt x="104108" y="64511"/>
                </a:cubicBezTo>
                <a:cubicBezTo>
                  <a:pt x="104108" y="85422"/>
                  <a:pt x="87201" y="102328"/>
                  <a:pt x="65846" y="102328"/>
                </a:cubicBezTo>
                <a:cubicBezTo>
                  <a:pt x="44936" y="102328"/>
                  <a:pt x="28029" y="85422"/>
                  <a:pt x="28029" y="64511"/>
                </a:cubicBezTo>
                <a:cubicBezTo>
                  <a:pt x="28029" y="43156"/>
                  <a:pt x="44936" y="26249"/>
                  <a:pt x="65846" y="26249"/>
                </a:cubicBezTo>
                <a:close/>
                <a:moveTo>
                  <a:pt x="66291" y="0"/>
                </a:moveTo>
                <a:cubicBezTo>
                  <a:pt x="29809" y="0"/>
                  <a:pt x="0" y="29809"/>
                  <a:pt x="0" y="66291"/>
                </a:cubicBezTo>
                <a:cubicBezTo>
                  <a:pt x="0" y="84977"/>
                  <a:pt x="18241" y="118345"/>
                  <a:pt x="18241" y="118345"/>
                </a:cubicBezTo>
                <a:lnTo>
                  <a:pt x="64066" y="195758"/>
                </a:lnTo>
                <a:lnTo>
                  <a:pt x="111671" y="119234"/>
                </a:lnTo>
                <a:cubicBezTo>
                  <a:pt x="111671" y="119234"/>
                  <a:pt x="133027" y="87201"/>
                  <a:pt x="133027" y="66291"/>
                </a:cubicBezTo>
                <a:cubicBezTo>
                  <a:pt x="133027" y="29809"/>
                  <a:pt x="103218" y="0"/>
                  <a:pt x="66291" y="0"/>
                </a:cubicBezTo>
                <a:close/>
              </a:path>
            </a:pathLst>
          </a:custGeom>
          <a:solidFill>
            <a:srgbClr val="FFFF00"/>
          </a:solidFill>
          <a:ln>
            <a:solidFill>
              <a:srgbClr val="FFFF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 name="Audio 48">
            <a:hlinkClick r:id="" action="ppaction://media"/>
            <a:extLst>
              <a:ext uri="{FF2B5EF4-FFF2-40B4-BE49-F238E27FC236}">
                <a16:creationId xmlns:a16="http://schemas.microsoft.com/office/drawing/2014/main" id="{5CB369A8-F871-803A-2819-994EE8EA5635}"/>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940817325"/>
      </p:ext>
    </p:extLst>
  </p:cSld>
  <p:clrMapOvr>
    <a:masterClrMapping/>
  </p:clrMapOvr>
  <mc:AlternateContent xmlns:mc="http://schemas.openxmlformats.org/markup-compatibility/2006" xmlns:p14="http://schemas.microsoft.com/office/powerpoint/2010/main">
    <mc:Choice Requires="p14">
      <p:transition spd="slow" p14:dur="2000" advTm="25362"/>
    </mc:Choice>
    <mc:Fallback xmlns="">
      <p:transition spd="slow" advTm="25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89EDD6-E516-7C55-80EB-635167B73515}"/>
              </a:ext>
            </a:extLst>
          </p:cNvPr>
          <p:cNvPicPr>
            <a:picLocks noChangeAspect="1"/>
          </p:cNvPicPr>
          <p:nvPr/>
        </p:nvPicPr>
        <p:blipFill>
          <a:blip r:embed="rId5"/>
          <a:stretch>
            <a:fillRect/>
          </a:stretch>
        </p:blipFill>
        <p:spPr>
          <a:xfrm>
            <a:off x="7596336" y="5762463"/>
            <a:ext cx="1547664" cy="1095537"/>
          </a:xfrm>
          <a:prstGeom prst="rect">
            <a:avLst/>
          </a:prstGeom>
        </p:spPr>
      </p:pic>
      <p:sp>
        <p:nvSpPr>
          <p:cNvPr id="38914" name="Title 2"/>
          <p:cNvSpPr>
            <a:spLocks noGrp="1"/>
          </p:cNvSpPr>
          <p:nvPr>
            <p:ph type="title"/>
          </p:nvPr>
        </p:nvSpPr>
        <p:spPr>
          <a:xfrm>
            <a:off x="0" y="0"/>
            <a:ext cx="9144000" cy="692696"/>
          </a:xfrm>
          <a:solidFill>
            <a:srgbClr val="5B9BD5"/>
          </a:solidFill>
        </p:spPr>
        <p:txBody>
          <a:bodyPr anchor="ctr">
            <a:noAutofit/>
          </a:bodyPr>
          <a:lstStyle/>
          <a:p>
            <a:r>
              <a:rPr lang="en-IE" sz="3200" b="1" dirty="0">
                <a:latin typeface="Times New Roman" panose="02020603050405020304" pitchFamily="18" charset="0"/>
                <a:cs typeface="Times New Roman" panose="02020603050405020304" pitchFamily="18" charset="0"/>
              </a:rPr>
              <a:t>Residential Baseline – Total Stock BER Scores</a:t>
            </a:r>
          </a:p>
        </p:txBody>
      </p:sp>
      <p:graphicFrame>
        <p:nvGraphicFramePr>
          <p:cNvPr id="4" name="Chart 3">
            <a:extLst>
              <a:ext uri="{FF2B5EF4-FFF2-40B4-BE49-F238E27FC236}">
                <a16:creationId xmlns:a16="http://schemas.microsoft.com/office/drawing/2014/main" id="{7E00B984-57E4-5687-FB5A-6AFE4999185C}"/>
              </a:ext>
            </a:extLst>
          </p:cNvPr>
          <p:cNvGraphicFramePr>
            <a:graphicFrameLocks/>
          </p:cNvGraphicFramePr>
          <p:nvPr>
            <p:extLst>
              <p:ext uri="{D42A27DB-BD31-4B8C-83A1-F6EECF244321}">
                <p14:modId xmlns:p14="http://schemas.microsoft.com/office/powerpoint/2010/main" val="1982165440"/>
              </p:ext>
            </p:extLst>
          </p:nvPr>
        </p:nvGraphicFramePr>
        <p:xfrm>
          <a:off x="0" y="692696"/>
          <a:ext cx="9144000" cy="6165304"/>
        </p:xfrm>
        <a:graphic>
          <a:graphicData uri="http://schemas.openxmlformats.org/drawingml/2006/chart">
            <c:chart xmlns:c="http://schemas.openxmlformats.org/drawingml/2006/chart" xmlns:r="http://schemas.openxmlformats.org/officeDocument/2006/relationships" r:id="rId6"/>
          </a:graphicData>
        </a:graphic>
      </p:graphicFrame>
      <p:pic>
        <p:nvPicPr>
          <p:cNvPr id="23" name="Audio 22">
            <a:hlinkClick r:id="" action="ppaction://media"/>
            <a:extLst>
              <a:ext uri="{FF2B5EF4-FFF2-40B4-BE49-F238E27FC236}">
                <a16:creationId xmlns:a16="http://schemas.microsoft.com/office/drawing/2014/main" id="{7A9527E9-DAF2-D99C-A3F5-143780D280E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1820"/>
    </mc:Choice>
    <mc:Fallback xmlns="">
      <p:transition spd="slow" advTm="31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5D3DC4-E835-F405-1AD2-8EF58A8F6D00}"/>
              </a:ext>
            </a:extLst>
          </p:cNvPr>
          <p:cNvPicPr>
            <a:picLocks noChangeAspect="1"/>
          </p:cNvPicPr>
          <p:nvPr/>
        </p:nvPicPr>
        <p:blipFill rotWithShape="1">
          <a:blip r:embed="rId5"/>
          <a:srcRect l="10633" r="12721"/>
          <a:stretch/>
        </p:blipFill>
        <p:spPr>
          <a:xfrm rot="5400000" flipH="1" flipV="1">
            <a:off x="-289266" y="1122343"/>
            <a:ext cx="5183210" cy="4684632"/>
          </a:xfrm>
          <a:prstGeom prst="rect">
            <a:avLst/>
          </a:prstGeom>
        </p:spPr>
      </p:pic>
      <p:sp>
        <p:nvSpPr>
          <p:cNvPr id="2" name="Title 2">
            <a:extLst>
              <a:ext uri="{FF2B5EF4-FFF2-40B4-BE49-F238E27FC236}">
                <a16:creationId xmlns:a16="http://schemas.microsoft.com/office/drawing/2014/main" id="{6574E335-5D8C-4533-F705-CB159ED2A9F4}"/>
              </a:ext>
            </a:extLst>
          </p:cNvPr>
          <p:cNvSpPr txBox="1">
            <a:spLocks/>
          </p:cNvSpPr>
          <p:nvPr/>
        </p:nvSpPr>
        <p:spPr>
          <a:xfrm>
            <a:off x="0" y="-5228"/>
            <a:ext cx="9144000" cy="692696"/>
          </a:xfrm>
          <a:prstGeom prst="rect">
            <a:avLst/>
          </a:prstGeom>
          <a:solidFill>
            <a:srgbClr val="5B9BD5"/>
          </a:solidFill>
          <a:ln>
            <a:solidFill>
              <a:schemeClr val="accent5">
                <a:lumMod val="75000"/>
              </a:schemeClr>
            </a:solidFill>
          </a:ln>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IE" sz="3200" b="1" dirty="0">
                <a:latin typeface="Times New Roman" panose="02020603050405020304" pitchFamily="18" charset="0"/>
                <a:cs typeface="Times New Roman" panose="02020603050405020304" pitchFamily="18" charset="0"/>
              </a:rPr>
              <a:t>Residential Baseline – Residential Main Heating</a:t>
            </a:r>
          </a:p>
        </p:txBody>
      </p:sp>
      <p:pic>
        <p:nvPicPr>
          <p:cNvPr id="4" name="Picture 3">
            <a:extLst>
              <a:ext uri="{FF2B5EF4-FFF2-40B4-BE49-F238E27FC236}">
                <a16:creationId xmlns:a16="http://schemas.microsoft.com/office/drawing/2014/main" id="{D7F94675-8EE4-175D-855E-82D1D41DF20E}"/>
              </a:ext>
            </a:extLst>
          </p:cNvPr>
          <p:cNvPicPr>
            <a:picLocks noChangeAspect="1"/>
          </p:cNvPicPr>
          <p:nvPr/>
        </p:nvPicPr>
        <p:blipFill>
          <a:blip r:embed="rId6"/>
          <a:stretch>
            <a:fillRect/>
          </a:stretch>
        </p:blipFill>
        <p:spPr>
          <a:xfrm>
            <a:off x="7596336" y="5762463"/>
            <a:ext cx="1547664" cy="1095537"/>
          </a:xfrm>
          <a:prstGeom prst="rect">
            <a:avLst/>
          </a:prstGeom>
        </p:spPr>
      </p:pic>
      <p:grpSp>
        <p:nvGrpSpPr>
          <p:cNvPr id="24" name="Group 23">
            <a:extLst>
              <a:ext uri="{FF2B5EF4-FFF2-40B4-BE49-F238E27FC236}">
                <a16:creationId xmlns:a16="http://schemas.microsoft.com/office/drawing/2014/main" id="{FBA9A7D7-8B1E-A08C-F871-4097B39F1FB0}"/>
              </a:ext>
            </a:extLst>
          </p:cNvPr>
          <p:cNvGrpSpPr/>
          <p:nvPr/>
        </p:nvGrpSpPr>
        <p:grpSpPr>
          <a:xfrm>
            <a:off x="7030386" y="3437294"/>
            <a:ext cx="1547663" cy="1966085"/>
            <a:chOff x="5062108" y="1148107"/>
            <a:chExt cx="2060952" cy="2558600"/>
          </a:xfrm>
        </p:grpSpPr>
        <p:grpSp>
          <p:nvGrpSpPr>
            <p:cNvPr id="8" name="Group 7">
              <a:extLst>
                <a:ext uri="{FF2B5EF4-FFF2-40B4-BE49-F238E27FC236}">
                  <a16:creationId xmlns:a16="http://schemas.microsoft.com/office/drawing/2014/main" id="{69101F0C-5BF2-BE4F-56B2-80C857F64973}"/>
                </a:ext>
              </a:extLst>
            </p:cNvPr>
            <p:cNvGrpSpPr/>
            <p:nvPr/>
          </p:nvGrpSpPr>
          <p:grpSpPr>
            <a:xfrm>
              <a:off x="5062108" y="1148107"/>
              <a:ext cx="2060952" cy="2079472"/>
              <a:chOff x="458039" y="3393124"/>
              <a:chExt cx="2060952" cy="2079472"/>
            </a:xfrm>
          </p:grpSpPr>
          <p:sp>
            <p:nvSpPr>
              <p:cNvPr id="9" name="Google Shape;697;p68">
                <a:extLst>
                  <a:ext uri="{FF2B5EF4-FFF2-40B4-BE49-F238E27FC236}">
                    <a16:creationId xmlns:a16="http://schemas.microsoft.com/office/drawing/2014/main" id="{E7CA479B-AAF6-927A-1FA4-47590D6A7693}"/>
                  </a:ext>
                </a:extLst>
              </p:cNvPr>
              <p:cNvSpPr/>
              <p:nvPr/>
            </p:nvSpPr>
            <p:spPr>
              <a:xfrm>
                <a:off x="673322" y="3629203"/>
                <a:ext cx="1612038" cy="1594672"/>
              </a:xfrm>
              <a:prstGeom prst="ellipse">
                <a:avLst/>
              </a:prstGeom>
              <a:solidFill>
                <a:srgbClr val="4DC58D"/>
              </a:solidFill>
              <a:ln>
                <a:noFill/>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ctr" rtl="0">
                  <a:spcBef>
                    <a:spcPts val="0"/>
                  </a:spcBef>
                  <a:spcAft>
                    <a:spcPts val="0"/>
                  </a:spcAft>
                  <a:buNone/>
                </a:pPr>
                <a:r>
                  <a:rPr lang="en-US" sz="2000" b="1" dirty="0">
                    <a:latin typeface="Times New Roman" panose="02020603050405020304" pitchFamily="18" charset="0"/>
                    <a:cs typeface="Times New Roman" panose="02020603050405020304" pitchFamily="18" charset="0"/>
                  </a:rPr>
                  <a:t>2%</a:t>
                </a:r>
                <a:endParaRPr sz="2000" b="1" dirty="0">
                  <a:latin typeface="Times New Roman" panose="02020603050405020304" pitchFamily="18" charset="0"/>
                  <a:cs typeface="Times New Roman" panose="02020603050405020304" pitchFamily="18" charset="0"/>
                </a:endParaRPr>
              </a:p>
            </p:txBody>
          </p:sp>
          <p:sp>
            <p:nvSpPr>
              <p:cNvPr id="10" name="Google Shape;701;p68">
                <a:extLst>
                  <a:ext uri="{FF2B5EF4-FFF2-40B4-BE49-F238E27FC236}">
                    <a16:creationId xmlns:a16="http://schemas.microsoft.com/office/drawing/2014/main" id="{FB27CE93-42F4-C76F-1161-3A29C7164425}"/>
                  </a:ext>
                </a:extLst>
              </p:cNvPr>
              <p:cNvSpPr/>
              <p:nvPr/>
            </p:nvSpPr>
            <p:spPr>
              <a:xfrm>
                <a:off x="458039" y="3393124"/>
                <a:ext cx="2060952" cy="2079472"/>
              </a:xfrm>
              <a:prstGeom prst="blockArc">
                <a:avLst>
                  <a:gd name="adj1" fmla="val 16212077"/>
                  <a:gd name="adj2" fmla="val 17679999"/>
                  <a:gd name="adj3" fmla="val 22881"/>
                </a:avLst>
              </a:prstGeom>
              <a:solidFill>
                <a:schemeClr val="accent1">
                  <a:lumMod val="40000"/>
                  <a:lumOff val="60000"/>
                </a:scheme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l" rtl="0">
                  <a:spcBef>
                    <a:spcPts val="0"/>
                  </a:spcBef>
                  <a:spcAft>
                    <a:spcPts val="0"/>
                  </a:spcAft>
                  <a:buNone/>
                </a:pPr>
                <a:endParaRPr/>
              </a:p>
            </p:txBody>
          </p:sp>
        </p:grpSp>
        <p:sp>
          <p:nvSpPr>
            <p:cNvPr id="11" name="TextBox 1">
              <a:extLst>
                <a:ext uri="{FF2B5EF4-FFF2-40B4-BE49-F238E27FC236}">
                  <a16:creationId xmlns:a16="http://schemas.microsoft.com/office/drawing/2014/main" id="{3BD73636-3F44-B6D3-301C-A224C4B5EC7F}"/>
                </a:ext>
              </a:extLst>
            </p:cNvPr>
            <p:cNvSpPr txBox="1"/>
            <p:nvPr/>
          </p:nvSpPr>
          <p:spPr>
            <a:xfrm>
              <a:off x="5579874" y="3233035"/>
              <a:ext cx="1309555" cy="47367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latin typeface="Times New Roman" panose="02020603050405020304" pitchFamily="18" charset="0"/>
                  <a:cs typeface="Times New Roman" panose="02020603050405020304" pitchFamily="18" charset="0"/>
                </a:rPr>
                <a:t>LPG</a:t>
              </a:r>
              <a:endParaRPr lang="en-GB" sz="2000" b="1" dirty="0">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846B631B-A0C6-A9F8-BBC1-015915F67959}"/>
              </a:ext>
            </a:extLst>
          </p:cNvPr>
          <p:cNvGrpSpPr/>
          <p:nvPr/>
        </p:nvGrpSpPr>
        <p:grpSpPr>
          <a:xfrm>
            <a:off x="7198965" y="1127021"/>
            <a:ext cx="1379084" cy="1913886"/>
            <a:chOff x="2918338" y="3574221"/>
            <a:chExt cx="2007982" cy="2764893"/>
          </a:xfrm>
        </p:grpSpPr>
        <p:sp>
          <p:nvSpPr>
            <p:cNvPr id="13" name="Google Shape;697;p68">
              <a:extLst>
                <a:ext uri="{FF2B5EF4-FFF2-40B4-BE49-F238E27FC236}">
                  <a16:creationId xmlns:a16="http://schemas.microsoft.com/office/drawing/2014/main" id="{78AC5DD5-2BAD-75EC-CF72-0119319F9FC1}"/>
                </a:ext>
              </a:extLst>
            </p:cNvPr>
            <p:cNvSpPr/>
            <p:nvPr/>
          </p:nvSpPr>
          <p:spPr>
            <a:xfrm>
              <a:off x="3136038" y="3825663"/>
              <a:ext cx="1612038" cy="1594673"/>
            </a:xfrm>
            <a:prstGeom prst="ellipse">
              <a:avLst/>
            </a:prstGeom>
            <a:solidFill>
              <a:srgbClr val="5B9BD5"/>
            </a:solidFill>
            <a:ln>
              <a:noFill/>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ctr" rtl="0">
                <a:spcBef>
                  <a:spcPts val="0"/>
                </a:spcBef>
                <a:spcAft>
                  <a:spcPts val="0"/>
                </a:spcAft>
                <a:buNone/>
              </a:pPr>
              <a:r>
                <a:rPr lang="en-US" sz="2000" b="1" dirty="0">
                  <a:solidFill>
                    <a:schemeClr val="bg1"/>
                  </a:solidFill>
                  <a:latin typeface="Times New Roman" panose="02020603050405020304" pitchFamily="18" charset="0"/>
                  <a:cs typeface="Times New Roman" panose="02020603050405020304" pitchFamily="18" charset="0"/>
                </a:rPr>
                <a:t>13%</a:t>
              </a:r>
              <a:endParaRPr sz="2000" b="1" dirty="0">
                <a:solidFill>
                  <a:schemeClr val="bg1"/>
                </a:solidFill>
                <a:latin typeface="Times New Roman" panose="02020603050405020304" pitchFamily="18" charset="0"/>
                <a:cs typeface="Times New Roman" panose="02020603050405020304" pitchFamily="18" charset="0"/>
              </a:endParaRPr>
            </a:p>
          </p:txBody>
        </p:sp>
        <p:sp>
          <p:nvSpPr>
            <p:cNvPr id="14" name="Google Shape;701;p68">
              <a:extLst>
                <a:ext uri="{FF2B5EF4-FFF2-40B4-BE49-F238E27FC236}">
                  <a16:creationId xmlns:a16="http://schemas.microsoft.com/office/drawing/2014/main" id="{232267F7-D8AF-C20A-60A3-1E663A852135}"/>
                </a:ext>
              </a:extLst>
            </p:cNvPr>
            <p:cNvSpPr/>
            <p:nvPr/>
          </p:nvSpPr>
          <p:spPr>
            <a:xfrm>
              <a:off x="2918338" y="3574221"/>
              <a:ext cx="2007982" cy="2105663"/>
            </a:xfrm>
            <a:prstGeom prst="blockArc">
              <a:avLst>
                <a:gd name="adj1" fmla="val 16212077"/>
                <a:gd name="adj2" fmla="val 17804611"/>
                <a:gd name="adj3" fmla="val 21094"/>
              </a:avLst>
            </a:prstGeom>
            <a:solidFill>
              <a:schemeClr val="accent1">
                <a:lumMod val="40000"/>
                <a:lumOff val="60000"/>
              </a:scheme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l" rtl="0">
                <a:spcBef>
                  <a:spcPts val="0"/>
                </a:spcBef>
                <a:spcAft>
                  <a:spcPts val="0"/>
                </a:spcAft>
                <a:buNone/>
              </a:pPr>
              <a:endParaRPr/>
            </a:p>
          </p:txBody>
        </p:sp>
        <p:sp>
          <p:nvSpPr>
            <p:cNvPr id="15" name="TextBox 1">
              <a:extLst>
                <a:ext uri="{FF2B5EF4-FFF2-40B4-BE49-F238E27FC236}">
                  <a16:creationId xmlns:a16="http://schemas.microsoft.com/office/drawing/2014/main" id="{66449241-E30E-254E-5FF5-C20D292F70B1}"/>
                </a:ext>
              </a:extLst>
            </p:cNvPr>
            <p:cNvSpPr txBox="1"/>
            <p:nvPr/>
          </p:nvSpPr>
          <p:spPr>
            <a:xfrm>
              <a:off x="3310293" y="5865442"/>
              <a:ext cx="1309555" cy="47367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latin typeface="Times New Roman" panose="02020603050405020304" pitchFamily="18" charset="0"/>
                  <a:cs typeface="Times New Roman" panose="02020603050405020304" pitchFamily="18" charset="0"/>
                </a:rPr>
                <a:t>Solid Fuels</a:t>
              </a:r>
              <a:endParaRPr lang="en-GB" sz="2000" b="1" dirty="0">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28F5FBF5-8348-CD6C-F3F7-9E5D6D3FDBBB}"/>
              </a:ext>
            </a:extLst>
          </p:cNvPr>
          <p:cNvGrpSpPr/>
          <p:nvPr/>
        </p:nvGrpSpPr>
        <p:grpSpPr>
          <a:xfrm>
            <a:off x="5267539" y="1127021"/>
            <a:ext cx="1270800" cy="1913886"/>
            <a:chOff x="478268" y="425008"/>
            <a:chExt cx="1843992" cy="2836134"/>
          </a:xfrm>
        </p:grpSpPr>
        <p:sp>
          <p:nvSpPr>
            <p:cNvPr id="17" name="Google Shape;697;p68">
              <a:extLst>
                <a:ext uri="{FF2B5EF4-FFF2-40B4-BE49-F238E27FC236}">
                  <a16:creationId xmlns:a16="http://schemas.microsoft.com/office/drawing/2014/main" id="{C0EC4805-AE5F-0110-9047-E9E6A7926E1A}"/>
                </a:ext>
              </a:extLst>
            </p:cNvPr>
            <p:cNvSpPr/>
            <p:nvPr/>
          </p:nvSpPr>
          <p:spPr>
            <a:xfrm>
              <a:off x="526347" y="663382"/>
              <a:ext cx="1639707" cy="1627794"/>
            </a:xfrm>
            <a:prstGeom prst="ellipse">
              <a:avLst/>
            </a:prstGeom>
            <a:solidFill>
              <a:schemeClr val="accent4">
                <a:lumMod val="40000"/>
                <a:lumOff val="60000"/>
              </a:schemeClr>
            </a:solidFill>
            <a:ln>
              <a:noFill/>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ctr" rtl="0">
                <a:spcBef>
                  <a:spcPts val="0"/>
                </a:spcBef>
                <a:spcAft>
                  <a:spcPts val="0"/>
                </a:spcAft>
                <a:buNone/>
              </a:pPr>
              <a:r>
                <a:rPr lang="en-US" sz="2000" b="1" dirty="0">
                  <a:latin typeface="Times New Roman" panose="02020603050405020304" pitchFamily="18" charset="0"/>
                  <a:cs typeface="Times New Roman" panose="02020603050405020304" pitchFamily="18" charset="0"/>
                </a:rPr>
                <a:t>14%</a:t>
              </a:r>
              <a:endParaRPr sz="2000" b="1" dirty="0">
                <a:latin typeface="Times New Roman" panose="02020603050405020304" pitchFamily="18" charset="0"/>
                <a:cs typeface="Times New Roman" panose="02020603050405020304" pitchFamily="18" charset="0"/>
              </a:endParaRPr>
            </a:p>
          </p:txBody>
        </p:sp>
        <p:sp>
          <p:nvSpPr>
            <p:cNvPr id="18" name="Google Shape;701;p68">
              <a:extLst>
                <a:ext uri="{FF2B5EF4-FFF2-40B4-BE49-F238E27FC236}">
                  <a16:creationId xmlns:a16="http://schemas.microsoft.com/office/drawing/2014/main" id="{B2F280F7-575E-9C6A-6DF9-A5B960CE8107}"/>
                </a:ext>
              </a:extLst>
            </p:cNvPr>
            <p:cNvSpPr/>
            <p:nvPr/>
          </p:nvSpPr>
          <p:spPr>
            <a:xfrm>
              <a:off x="478268" y="425008"/>
              <a:ext cx="1843992" cy="1924566"/>
            </a:xfrm>
            <a:prstGeom prst="blockArc">
              <a:avLst>
                <a:gd name="adj1" fmla="val 16212077"/>
                <a:gd name="adj2" fmla="val 1458347"/>
                <a:gd name="adj3" fmla="val 24371"/>
              </a:avLst>
            </a:prstGeom>
            <a:solidFill>
              <a:schemeClr val="accent1">
                <a:lumMod val="40000"/>
                <a:lumOff val="60000"/>
              </a:scheme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l" rtl="0">
                <a:spcBef>
                  <a:spcPts val="0"/>
                </a:spcBef>
                <a:spcAft>
                  <a:spcPts val="0"/>
                </a:spcAft>
                <a:buNone/>
              </a:pPr>
              <a:endParaRPr/>
            </a:p>
          </p:txBody>
        </p:sp>
        <p:sp>
          <p:nvSpPr>
            <p:cNvPr id="19" name="TextBox 1">
              <a:extLst>
                <a:ext uri="{FF2B5EF4-FFF2-40B4-BE49-F238E27FC236}">
                  <a16:creationId xmlns:a16="http://schemas.microsoft.com/office/drawing/2014/main" id="{421131EC-007A-D6CF-1782-D0019081FB9A}"/>
                </a:ext>
              </a:extLst>
            </p:cNvPr>
            <p:cNvSpPr txBox="1"/>
            <p:nvPr/>
          </p:nvSpPr>
          <p:spPr>
            <a:xfrm>
              <a:off x="828780" y="2787530"/>
              <a:ext cx="1309556" cy="47361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latin typeface="Times New Roman" panose="02020603050405020304" pitchFamily="18" charset="0"/>
                  <a:cs typeface="Times New Roman" panose="02020603050405020304" pitchFamily="18" charset="0"/>
                </a:rPr>
                <a:t>Electricity</a:t>
              </a:r>
              <a:endParaRPr lang="en-GB" sz="2000" b="1" dirty="0">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79DBE207-91F7-E1CC-5768-83585230DE6D}"/>
              </a:ext>
            </a:extLst>
          </p:cNvPr>
          <p:cNvGrpSpPr/>
          <p:nvPr/>
        </p:nvGrpSpPr>
        <p:grpSpPr>
          <a:xfrm>
            <a:off x="5067963" y="3437294"/>
            <a:ext cx="1582681" cy="1966085"/>
            <a:chOff x="2887167" y="487523"/>
            <a:chExt cx="2007982" cy="2573265"/>
          </a:xfrm>
        </p:grpSpPr>
        <p:sp>
          <p:nvSpPr>
            <p:cNvPr id="21" name="Google Shape;697;p68">
              <a:extLst>
                <a:ext uri="{FF2B5EF4-FFF2-40B4-BE49-F238E27FC236}">
                  <a16:creationId xmlns:a16="http://schemas.microsoft.com/office/drawing/2014/main" id="{C3699E6B-C42E-4507-9E9A-F21A1CF3866D}"/>
                </a:ext>
              </a:extLst>
            </p:cNvPr>
            <p:cNvSpPr/>
            <p:nvPr/>
          </p:nvSpPr>
          <p:spPr>
            <a:xfrm>
              <a:off x="3098653" y="689126"/>
              <a:ext cx="1611989" cy="1611138"/>
            </a:xfrm>
            <a:prstGeom prst="ellipse">
              <a:avLst/>
            </a:prstGeom>
            <a:solidFill>
              <a:srgbClr val="FF9933"/>
            </a:solidFill>
            <a:ln>
              <a:noFill/>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ctr" rtl="0">
                <a:spcBef>
                  <a:spcPts val="0"/>
                </a:spcBef>
                <a:spcAft>
                  <a:spcPts val="0"/>
                </a:spcAft>
                <a:buNone/>
              </a:pPr>
              <a:r>
                <a:rPr lang="en-US" sz="2000" b="1" dirty="0">
                  <a:latin typeface="Times New Roman" panose="02020603050405020304" pitchFamily="18" charset="0"/>
                  <a:cs typeface="Times New Roman" panose="02020603050405020304" pitchFamily="18" charset="0"/>
                </a:rPr>
                <a:t>66%</a:t>
              </a:r>
              <a:endParaRPr sz="2000" b="1" dirty="0">
                <a:latin typeface="Times New Roman" panose="02020603050405020304" pitchFamily="18" charset="0"/>
                <a:cs typeface="Times New Roman" panose="02020603050405020304" pitchFamily="18" charset="0"/>
              </a:endParaRPr>
            </a:p>
          </p:txBody>
        </p:sp>
        <p:sp>
          <p:nvSpPr>
            <p:cNvPr id="22" name="TextBox 3">
              <a:extLst>
                <a:ext uri="{FF2B5EF4-FFF2-40B4-BE49-F238E27FC236}">
                  <a16:creationId xmlns:a16="http://schemas.microsoft.com/office/drawing/2014/main" id="{C026926F-3350-DAAC-0C7A-45491D877ED8}"/>
                </a:ext>
              </a:extLst>
            </p:cNvPr>
            <p:cNvSpPr txBox="1"/>
            <p:nvPr/>
          </p:nvSpPr>
          <p:spPr>
            <a:xfrm>
              <a:off x="3407240" y="2587176"/>
              <a:ext cx="1309556" cy="47361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latin typeface="Times New Roman" panose="02020603050405020304" pitchFamily="18" charset="0"/>
                  <a:cs typeface="Times New Roman" panose="02020603050405020304" pitchFamily="18" charset="0"/>
                </a:rPr>
                <a:t>Heating Oil </a:t>
              </a:r>
              <a:endParaRPr lang="en-GB" sz="2000" b="1" dirty="0">
                <a:latin typeface="Times New Roman" panose="02020603050405020304" pitchFamily="18" charset="0"/>
                <a:cs typeface="Times New Roman" panose="02020603050405020304" pitchFamily="18" charset="0"/>
              </a:endParaRPr>
            </a:p>
          </p:txBody>
        </p:sp>
        <p:sp>
          <p:nvSpPr>
            <p:cNvPr id="23" name="Google Shape;701;p68">
              <a:extLst>
                <a:ext uri="{FF2B5EF4-FFF2-40B4-BE49-F238E27FC236}">
                  <a16:creationId xmlns:a16="http://schemas.microsoft.com/office/drawing/2014/main" id="{97F5B2BC-F3E0-FE8E-3313-FA275E17C86A}"/>
                </a:ext>
              </a:extLst>
            </p:cNvPr>
            <p:cNvSpPr/>
            <p:nvPr/>
          </p:nvSpPr>
          <p:spPr>
            <a:xfrm>
              <a:off x="2887167" y="487523"/>
              <a:ext cx="2007982" cy="2078566"/>
            </a:xfrm>
            <a:prstGeom prst="blockArc">
              <a:avLst>
                <a:gd name="adj1" fmla="val 16212077"/>
                <a:gd name="adj2" fmla="val 7847014"/>
                <a:gd name="adj3" fmla="val 25568"/>
              </a:avLst>
            </a:prstGeom>
            <a:solidFill>
              <a:schemeClr val="accent1">
                <a:lumMod val="40000"/>
                <a:lumOff val="60000"/>
              </a:scheme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l" rtl="0">
                <a:spcBef>
                  <a:spcPts val="0"/>
                </a:spcBef>
                <a:spcAft>
                  <a:spcPts val="0"/>
                </a:spcAft>
                <a:buNone/>
              </a:pPr>
              <a:endParaRPr dirty="0"/>
            </a:p>
          </p:txBody>
        </p:sp>
      </p:grpSp>
      <p:sp>
        <p:nvSpPr>
          <p:cNvPr id="27" name="TextBox 26">
            <a:extLst>
              <a:ext uri="{FF2B5EF4-FFF2-40B4-BE49-F238E27FC236}">
                <a16:creationId xmlns:a16="http://schemas.microsoft.com/office/drawing/2014/main" id="{F1C6C019-3393-5748-863C-3D300FD7FF1A}"/>
              </a:ext>
            </a:extLst>
          </p:cNvPr>
          <p:cNvSpPr txBox="1"/>
          <p:nvPr/>
        </p:nvSpPr>
        <p:spPr>
          <a:xfrm>
            <a:off x="3285707" y="1473588"/>
            <a:ext cx="418704" cy="369332"/>
          </a:xfrm>
          <a:prstGeom prst="rect">
            <a:avLst/>
          </a:prstGeom>
          <a:noFill/>
        </p:spPr>
        <p:txBody>
          <a:bodyPr wrap="none" rtlCol="0">
            <a:spAutoFit/>
          </a:bodyPr>
          <a:lstStyle/>
          <a:p>
            <a:r>
              <a:rPr lang="en-GB" dirty="0"/>
              <a:t>69</a:t>
            </a:r>
          </a:p>
        </p:txBody>
      </p:sp>
      <p:sp>
        <p:nvSpPr>
          <p:cNvPr id="28" name="TextBox 27">
            <a:extLst>
              <a:ext uri="{FF2B5EF4-FFF2-40B4-BE49-F238E27FC236}">
                <a16:creationId xmlns:a16="http://schemas.microsoft.com/office/drawing/2014/main" id="{4F6543F6-5D32-A3E5-315F-5F3EBD157101}"/>
              </a:ext>
            </a:extLst>
          </p:cNvPr>
          <p:cNvSpPr txBox="1"/>
          <p:nvPr/>
        </p:nvSpPr>
        <p:spPr>
          <a:xfrm>
            <a:off x="573086" y="4957442"/>
            <a:ext cx="588623" cy="369332"/>
          </a:xfrm>
          <a:prstGeom prst="rect">
            <a:avLst/>
          </a:prstGeom>
          <a:noFill/>
        </p:spPr>
        <p:txBody>
          <a:bodyPr wrap="none" rtlCol="0">
            <a:spAutoFit/>
          </a:bodyPr>
          <a:lstStyle/>
          <a:p>
            <a:r>
              <a:rPr lang="en-GB" b="1" dirty="0"/>
              <a:t>366 </a:t>
            </a:r>
          </a:p>
        </p:txBody>
      </p:sp>
      <p:sp>
        <p:nvSpPr>
          <p:cNvPr id="29" name="TextBox 28">
            <a:extLst>
              <a:ext uri="{FF2B5EF4-FFF2-40B4-BE49-F238E27FC236}">
                <a16:creationId xmlns:a16="http://schemas.microsoft.com/office/drawing/2014/main" id="{F69A4B5C-4CC6-295F-24CF-FFCF71CBC049}"/>
              </a:ext>
            </a:extLst>
          </p:cNvPr>
          <p:cNvSpPr txBox="1"/>
          <p:nvPr/>
        </p:nvSpPr>
        <p:spPr>
          <a:xfrm>
            <a:off x="2753495" y="2615242"/>
            <a:ext cx="535724" cy="369332"/>
          </a:xfrm>
          <a:prstGeom prst="rect">
            <a:avLst/>
          </a:prstGeom>
          <a:noFill/>
        </p:spPr>
        <p:txBody>
          <a:bodyPr wrap="none" rtlCol="0">
            <a:spAutoFit/>
          </a:bodyPr>
          <a:lstStyle/>
          <a:p>
            <a:r>
              <a:rPr lang="en-GB" dirty="0"/>
              <a:t>106</a:t>
            </a:r>
          </a:p>
        </p:txBody>
      </p:sp>
      <p:sp>
        <p:nvSpPr>
          <p:cNvPr id="30" name="TextBox 29">
            <a:extLst>
              <a:ext uri="{FF2B5EF4-FFF2-40B4-BE49-F238E27FC236}">
                <a16:creationId xmlns:a16="http://schemas.microsoft.com/office/drawing/2014/main" id="{18C5A6FD-D87F-7A46-0DD5-DFFA9BD3AB06}"/>
              </a:ext>
            </a:extLst>
          </p:cNvPr>
          <p:cNvSpPr txBox="1"/>
          <p:nvPr/>
        </p:nvSpPr>
        <p:spPr>
          <a:xfrm>
            <a:off x="2128101" y="3765274"/>
            <a:ext cx="535724" cy="369332"/>
          </a:xfrm>
          <a:prstGeom prst="rect">
            <a:avLst/>
          </a:prstGeom>
          <a:noFill/>
        </p:spPr>
        <p:txBody>
          <a:bodyPr wrap="none" rtlCol="0">
            <a:spAutoFit/>
          </a:bodyPr>
          <a:lstStyle/>
          <a:p>
            <a:r>
              <a:rPr lang="en-GB" dirty="0"/>
              <a:t>166</a:t>
            </a:r>
          </a:p>
        </p:txBody>
      </p:sp>
      <p:sp>
        <p:nvSpPr>
          <p:cNvPr id="25" name="TextBox 24">
            <a:extLst>
              <a:ext uri="{FF2B5EF4-FFF2-40B4-BE49-F238E27FC236}">
                <a16:creationId xmlns:a16="http://schemas.microsoft.com/office/drawing/2014/main" id="{CB9A208A-1A4A-C5F4-E458-E04EC4C12577}"/>
              </a:ext>
            </a:extLst>
          </p:cNvPr>
          <p:cNvSpPr txBox="1"/>
          <p:nvPr/>
        </p:nvSpPr>
        <p:spPr>
          <a:xfrm>
            <a:off x="3752490" y="1335089"/>
            <a:ext cx="985229" cy="646331"/>
          </a:xfrm>
          <a:prstGeom prst="rect">
            <a:avLst/>
          </a:prstGeom>
          <a:noFill/>
        </p:spPr>
        <p:txBody>
          <a:bodyPr wrap="square">
            <a:spAutoFit/>
          </a:bodyPr>
          <a:lstStyle/>
          <a:p>
            <a:r>
              <a:rPr lang="en-GB" dirty="0"/>
              <a:t>Heat Pump</a:t>
            </a:r>
          </a:p>
        </p:txBody>
      </p:sp>
      <p:sp>
        <p:nvSpPr>
          <p:cNvPr id="26" name="TextBox 25">
            <a:extLst>
              <a:ext uri="{FF2B5EF4-FFF2-40B4-BE49-F238E27FC236}">
                <a16:creationId xmlns:a16="http://schemas.microsoft.com/office/drawing/2014/main" id="{9D9ACCDC-1B3C-59C5-BE9C-CF2D82FC3D98}"/>
              </a:ext>
            </a:extLst>
          </p:cNvPr>
          <p:cNvSpPr txBox="1"/>
          <p:nvPr/>
        </p:nvSpPr>
        <p:spPr>
          <a:xfrm>
            <a:off x="2996222" y="2484397"/>
            <a:ext cx="1456302" cy="646331"/>
          </a:xfrm>
          <a:prstGeom prst="rect">
            <a:avLst/>
          </a:prstGeom>
          <a:noFill/>
        </p:spPr>
        <p:txBody>
          <a:bodyPr wrap="square">
            <a:spAutoFit/>
          </a:bodyPr>
          <a:lstStyle/>
          <a:p>
            <a:pPr algn="r"/>
            <a:r>
              <a:rPr lang="en-US" altLang="zh-CN" dirty="0"/>
              <a:t>Electric Heating</a:t>
            </a:r>
            <a:endParaRPr lang="en-GB" dirty="0"/>
          </a:p>
        </p:txBody>
      </p:sp>
      <p:sp>
        <p:nvSpPr>
          <p:cNvPr id="31" name="TextBox 30">
            <a:extLst>
              <a:ext uri="{FF2B5EF4-FFF2-40B4-BE49-F238E27FC236}">
                <a16:creationId xmlns:a16="http://schemas.microsoft.com/office/drawing/2014/main" id="{B3274C22-488A-2E44-F2AE-7C89412FA291}"/>
              </a:ext>
            </a:extLst>
          </p:cNvPr>
          <p:cNvSpPr txBox="1"/>
          <p:nvPr/>
        </p:nvSpPr>
        <p:spPr>
          <a:xfrm>
            <a:off x="3196182" y="3626775"/>
            <a:ext cx="1276792" cy="646331"/>
          </a:xfrm>
          <a:prstGeom prst="rect">
            <a:avLst/>
          </a:prstGeom>
          <a:noFill/>
        </p:spPr>
        <p:txBody>
          <a:bodyPr wrap="square">
            <a:spAutoFit/>
          </a:bodyPr>
          <a:lstStyle/>
          <a:p>
            <a:pPr algn="r"/>
            <a:r>
              <a:rPr lang="en-US" altLang="zh-CN" dirty="0"/>
              <a:t>Condensing Boiler</a:t>
            </a:r>
            <a:endParaRPr lang="en-GB" dirty="0"/>
          </a:p>
        </p:txBody>
      </p:sp>
      <p:sp>
        <p:nvSpPr>
          <p:cNvPr id="32" name="TextBox 31">
            <a:extLst>
              <a:ext uri="{FF2B5EF4-FFF2-40B4-BE49-F238E27FC236}">
                <a16:creationId xmlns:a16="http://schemas.microsoft.com/office/drawing/2014/main" id="{C140A8A5-4BA8-321B-DA1B-A29BC7DAB1EE}"/>
              </a:ext>
            </a:extLst>
          </p:cNvPr>
          <p:cNvSpPr txBox="1"/>
          <p:nvPr/>
        </p:nvSpPr>
        <p:spPr>
          <a:xfrm>
            <a:off x="2502021" y="4818942"/>
            <a:ext cx="1930019" cy="646331"/>
          </a:xfrm>
          <a:prstGeom prst="rect">
            <a:avLst/>
          </a:prstGeom>
          <a:noFill/>
          <a:ln>
            <a:noFill/>
          </a:ln>
        </p:spPr>
        <p:txBody>
          <a:bodyPr wrap="square">
            <a:spAutoFit/>
          </a:bodyPr>
          <a:lstStyle/>
          <a:p>
            <a:pPr algn="r"/>
            <a:r>
              <a:rPr lang="en-US" altLang="zh-CN" b="1" dirty="0"/>
              <a:t>Non-Condensing Boiler</a:t>
            </a:r>
            <a:endParaRPr lang="en-GB" b="1" dirty="0"/>
          </a:p>
        </p:txBody>
      </p:sp>
      <p:sp>
        <p:nvSpPr>
          <p:cNvPr id="3" name="TextBox 2">
            <a:extLst>
              <a:ext uri="{FF2B5EF4-FFF2-40B4-BE49-F238E27FC236}">
                <a16:creationId xmlns:a16="http://schemas.microsoft.com/office/drawing/2014/main" id="{080079A9-73AD-4AB3-4799-B7631CDCC896}"/>
              </a:ext>
            </a:extLst>
          </p:cNvPr>
          <p:cNvSpPr txBox="1"/>
          <p:nvPr/>
        </p:nvSpPr>
        <p:spPr>
          <a:xfrm>
            <a:off x="5111257" y="6426144"/>
            <a:ext cx="2528256" cy="369332"/>
          </a:xfrm>
          <a:prstGeom prst="rect">
            <a:avLst/>
          </a:prstGeom>
          <a:noFill/>
        </p:spPr>
        <p:txBody>
          <a:bodyPr wrap="none" rtlCol="0">
            <a:spAutoFit/>
          </a:bodyPr>
          <a:lstStyle/>
          <a:p>
            <a:r>
              <a:rPr lang="en-GB" dirty="0"/>
              <a:t>(Census, 2022, other 5%)</a:t>
            </a:r>
          </a:p>
        </p:txBody>
      </p:sp>
      <p:sp>
        <p:nvSpPr>
          <p:cNvPr id="6" name="TextBox 5">
            <a:extLst>
              <a:ext uri="{FF2B5EF4-FFF2-40B4-BE49-F238E27FC236}">
                <a16:creationId xmlns:a16="http://schemas.microsoft.com/office/drawing/2014/main" id="{4594A993-BCDD-788B-014A-046F03E28171}"/>
              </a:ext>
            </a:extLst>
          </p:cNvPr>
          <p:cNvSpPr txBox="1"/>
          <p:nvPr/>
        </p:nvSpPr>
        <p:spPr>
          <a:xfrm>
            <a:off x="467544" y="6435884"/>
            <a:ext cx="2193101" cy="369332"/>
          </a:xfrm>
          <a:prstGeom prst="rect">
            <a:avLst/>
          </a:prstGeom>
          <a:noFill/>
        </p:spPr>
        <p:txBody>
          <a:bodyPr wrap="none" rtlCol="0">
            <a:spAutoFit/>
          </a:bodyPr>
          <a:lstStyle/>
          <a:p>
            <a:r>
              <a:rPr lang="en-GB" dirty="0"/>
              <a:t>(BER Database, 2023)</a:t>
            </a:r>
          </a:p>
        </p:txBody>
      </p:sp>
      <p:pic>
        <p:nvPicPr>
          <p:cNvPr id="43" name="Audio 42">
            <a:hlinkClick r:id="" action="ppaction://media"/>
            <a:extLst>
              <a:ext uri="{FF2B5EF4-FFF2-40B4-BE49-F238E27FC236}">
                <a16:creationId xmlns:a16="http://schemas.microsoft.com/office/drawing/2014/main" id="{7925C3FD-B5BD-FA99-11CC-32DB17D75AA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53852099"/>
      </p:ext>
    </p:extLst>
  </p:cSld>
  <p:clrMapOvr>
    <a:masterClrMapping/>
  </p:clrMapOvr>
  <mc:AlternateContent xmlns:mc="http://schemas.openxmlformats.org/markup-compatibility/2006" xmlns:p14="http://schemas.microsoft.com/office/powerpoint/2010/main">
    <mc:Choice Requires="p14">
      <p:transition spd="slow" p14:dur="2000" advTm="64015"/>
    </mc:Choice>
    <mc:Fallback xmlns="">
      <p:transition spd="slow" advTm="64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279095-81B3-6259-C1C1-7D4FAB6A0332}"/>
              </a:ext>
            </a:extLst>
          </p:cNvPr>
          <p:cNvSpPr txBox="1">
            <a:spLocks/>
          </p:cNvSpPr>
          <p:nvPr/>
        </p:nvSpPr>
        <p:spPr>
          <a:xfrm>
            <a:off x="-1" y="-7465"/>
            <a:ext cx="9144000" cy="692696"/>
          </a:xfrm>
          <a:prstGeom prst="rect">
            <a:avLst/>
          </a:prstGeom>
          <a:solidFill>
            <a:srgbClr val="5B9BD5"/>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IE" sz="3200" b="1" dirty="0">
                <a:latin typeface="Times New Roman" panose="02020603050405020304" pitchFamily="18" charset="0"/>
                <a:cs typeface="Times New Roman" panose="02020603050405020304" pitchFamily="18" charset="0"/>
              </a:rPr>
              <a:t>Residential Baseline – Heat Pump</a:t>
            </a:r>
          </a:p>
        </p:txBody>
      </p:sp>
      <p:grpSp>
        <p:nvGrpSpPr>
          <p:cNvPr id="33" name="Group 32">
            <a:extLst>
              <a:ext uri="{FF2B5EF4-FFF2-40B4-BE49-F238E27FC236}">
                <a16:creationId xmlns:a16="http://schemas.microsoft.com/office/drawing/2014/main" id="{1DA2B9B4-7B37-236F-72EE-21127AE8F2C8}"/>
              </a:ext>
            </a:extLst>
          </p:cNvPr>
          <p:cNvGrpSpPr/>
          <p:nvPr/>
        </p:nvGrpSpPr>
        <p:grpSpPr>
          <a:xfrm>
            <a:off x="467544" y="1556792"/>
            <a:ext cx="7921953" cy="3059880"/>
            <a:chOff x="480296" y="2081780"/>
            <a:chExt cx="7921953" cy="3059880"/>
          </a:xfrm>
        </p:grpSpPr>
        <p:sp>
          <p:nvSpPr>
            <p:cNvPr id="15" name="Google Shape;709;p69">
              <a:extLst>
                <a:ext uri="{FF2B5EF4-FFF2-40B4-BE49-F238E27FC236}">
                  <a16:creationId xmlns:a16="http://schemas.microsoft.com/office/drawing/2014/main" id="{4F96434B-2029-CEE6-B2B7-DA1948A2D832}"/>
                </a:ext>
              </a:extLst>
            </p:cNvPr>
            <p:cNvSpPr txBox="1"/>
            <p:nvPr/>
          </p:nvSpPr>
          <p:spPr>
            <a:xfrm>
              <a:off x="480296" y="2589062"/>
              <a:ext cx="2292300" cy="61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latin typeface="Times New Roman" panose="02020603050405020304" pitchFamily="18" charset="0"/>
                  <a:ea typeface="Roboto"/>
                  <a:cs typeface="Times New Roman" panose="02020603050405020304" pitchFamily="18" charset="0"/>
                  <a:sym typeface="Roboto"/>
                </a:rPr>
                <a:t>15 Heat pumps in before 2010 houses</a:t>
              </a:r>
            </a:p>
          </p:txBody>
        </p:sp>
        <p:sp>
          <p:nvSpPr>
            <p:cNvPr id="16" name="Google Shape;710;p69">
              <a:extLst>
                <a:ext uri="{FF2B5EF4-FFF2-40B4-BE49-F238E27FC236}">
                  <a16:creationId xmlns:a16="http://schemas.microsoft.com/office/drawing/2014/main" id="{64DD6F3D-0F3B-AA38-8E82-D812E1DA84DA}"/>
                </a:ext>
              </a:extLst>
            </p:cNvPr>
            <p:cNvSpPr txBox="1">
              <a:spLocks/>
            </p:cNvSpPr>
            <p:nvPr/>
          </p:nvSpPr>
          <p:spPr>
            <a:xfrm>
              <a:off x="798647" y="2081780"/>
              <a:ext cx="1661400" cy="527700"/>
            </a:xfrm>
            <a:prstGeom prst="rect">
              <a:avLst/>
            </a:prstGeom>
            <a:solidFill>
              <a:srgbClr val="70AD47"/>
            </a:solidFill>
          </p:spPr>
          <p:txBody>
            <a:bodyPr spcFirstLastPara="1" vert="horz" wrap="square" lIns="91425" tIns="91425" rIns="91425" bIns="91425"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spcBef>
                  <a:spcPts val="0"/>
                </a:spcBef>
              </a:pPr>
              <a:r>
                <a:rPr lang="en" sz="2800" b="1" dirty="0">
                  <a:latin typeface="Times New Roman" panose="02020603050405020304" pitchFamily="18" charset="0"/>
                  <a:cs typeface="Times New Roman" panose="02020603050405020304" pitchFamily="18" charset="0"/>
                </a:rPr>
                <a:t>22 %</a:t>
              </a:r>
            </a:p>
          </p:txBody>
        </p:sp>
        <p:sp>
          <p:nvSpPr>
            <p:cNvPr id="17" name="Google Shape;711;p69">
              <a:extLst>
                <a:ext uri="{FF2B5EF4-FFF2-40B4-BE49-F238E27FC236}">
                  <a16:creationId xmlns:a16="http://schemas.microsoft.com/office/drawing/2014/main" id="{DDD67525-6CB1-5CFB-5FBD-8D8BAC857923}"/>
                </a:ext>
              </a:extLst>
            </p:cNvPr>
            <p:cNvSpPr txBox="1">
              <a:spLocks/>
            </p:cNvSpPr>
            <p:nvPr/>
          </p:nvSpPr>
          <p:spPr>
            <a:xfrm>
              <a:off x="6398921" y="2875918"/>
              <a:ext cx="1661400" cy="527700"/>
            </a:xfrm>
            <a:prstGeom prst="rect">
              <a:avLst/>
            </a:prstGeom>
            <a:solidFill>
              <a:srgbClr val="FF9933"/>
            </a:solidFill>
          </p:spPr>
          <p:txBody>
            <a:bodyPr spcFirstLastPara="1" vert="horz" wrap="square" lIns="91425" tIns="91425" rIns="91425" bIns="91425"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spcBef>
                  <a:spcPts val="0"/>
                </a:spcBef>
              </a:pPr>
              <a:r>
                <a:rPr lang="en" sz="2800" b="1" dirty="0">
                  <a:latin typeface="Times New Roman" panose="02020603050405020304" pitchFamily="18" charset="0"/>
                  <a:cs typeface="Times New Roman" panose="02020603050405020304" pitchFamily="18" charset="0"/>
                </a:rPr>
                <a:t>78 %</a:t>
              </a:r>
            </a:p>
          </p:txBody>
        </p:sp>
        <p:cxnSp>
          <p:nvCxnSpPr>
            <p:cNvPr id="18" name="Google Shape;712;p69">
              <a:extLst>
                <a:ext uri="{FF2B5EF4-FFF2-40B4-BE49-F238E27FC236}">
                  <a16:creationId xmlns:a16="http://schemas.microsoft.com/office/drawing/2014/main" id="{3DEF04DA-C542-A901-F94D-3D1D650F425F}"/>
                </a:ext>
              </a:extLst>
            </p:cNvPr>
            <p:cNvCxnSpPr>
              <a:cxnSpLocks/>
            </p:cNvCxnSpPr>
            <p:nvPr/>
          </p:nvCxnSpPr>
          <p:spPr>
            <a:xfrm rot="-5400000">
              <a:off x="2275196" y="2269580"/>
              <a:ext cx="474900" cy="1772400"/>
            </a:xfrm>
            <a:prstGeom prst="bentConnector4">
              <a:avLst>
                <a:gd name="adj1" fmla="val -210891"/>
                <a:gd name="adj2" fmla="val 68134"/>
              </a:avLst>
            </a:prstGeom>
            <a:noFill/>
            <a:ln w="19050" cap="flat" cmpd="sng">
              <a:solidFill>
                <a:srgbClr val="70AD47"/>
              </a:solidFill>
              <a:prstDash val="solid"/>
              <a:round/>
              <a:headEnd type="none" w="med" len="med"/>
              <a:tailEnd type="none" w="med" len="med"/>
            </a:ln>
          </p:spPr>
        </p:cxnSp>
        <p:cxnSp>
          <p:nvCxnSpPr>
            <p:cNvPr id="19" name="Google Shape;713;p69">
              <a:extLst>
                <a:ext uri="{FF2B5EF4-FFF2-40B4-BE49-F238E27FC236}">
                  <a16:creationId xmlns:a16="http://schemas.microsoft.com/office/drawing/2014/main" id="{B21EC08D-EB6E-31BA-99C1-EA94DC7F618F}"/>
                </a:ext>
              </a:extLst>
            </p:cNvPr>
            <p:cNvCxnSpPr/>
            <p:nvPr/>
          </p:nvCxnSpPr>
          <p:spPr>
            <a:xfrm rot="5400000" flipH="1">
              <a:off x="5987729" y="1547539"/>
              <a:ext cx="305700" cy="2262900"/>
            </a:xfrm>
            <a:prstGeom prst="bentConnector2">
              <a:avLst/>
            </a:prstGeom>
            <a:noFill/>
            <a:ln w="19050" cap="flat" cmpd="sng">
              <a:solidFill>
                <a:srgbClr val="FF9933"/>
              </a:solidFill>
              <a:prstDash val="solid"/>
              <a:round/>
              <a:headEnd type="none" w="med" len="med"/>
              <a:tailEnd type="none" w="med" len="med"/>
            </a:ln>
          </p:spPr>
        </p:cxnSp>
        <p:sp>
          <p:nvSpPr>
            <p:cNvPr id="20" name="Google Shape;716;p69">
              <a:extLst>
                <a:ext uri="{FF2B5EF4-FFF2-40B4-BE49-F238E27FC236}">
                  <a16:creationId xmlns:a16="http://schemas.microsoft.com/office/drawing/2014/main" id="{B139B74F-21C1-4E7B-16F0-11C56D502B26}"/>
                </a:ext>
              </a:extLst>
            </p:cNvPr>
            <p:cNvSpPr txBox="1">
              <a:spLocks/>
            </p:cNvSpPr>
            <p:nvPr/>
          </p:nvSpPr>
          <p:spPr>
            <a:xfrm>
              <a:off x="671785" y="2270308"/>
              <a:ext cx="2292300" cy="418800"/>
            </a:xfrm>
            <a:prstGeom prst="rect">
              <a:avLst/>
            </a:prstGeom>
          </p:spPr>
          <p:txBody>
            <a:bodyPr spcFirstLastPara="1" vert="horz" wrap="square" lIns="91425" tIns="91425" rIns="91425" bIns="91425"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Bef>
                  <a:spcPts val="0"/>
                </a:spcBef>
              </a:pPr>
              <a:endParaRPr lang="en-GB" sz="2000" dirty="0">
                <a:latin typeface="Times New Roman" panose="02020603050405020304" pitchFamily="18" charset="0"/>
                <a:ea typeface="EB Garamond Medium"/>
                <a:cs typeface="Times New Roman" panose="02020603050405020304" pitchFamily="18" charset="0"/>
                <a:sym typeface="EB Garamond Medium"/>
              </a:endParaRPr>
            </a:p>
          </p:txBody>
        </p:sp>
        <p:grpSp>
          <p:nvGrpSpPr>
            <p:cNvPr id="26" name="Group 25">
              <a:extLst>
                <a:ext uri="{FF2B5EF4-FFF2-40B4-BE49-F238E27FC236}">
                  <a16:creationId xmlns:a16="http://schemas.microsoft.com/office/drawing/2014/main" id="{D9D4004A-FF7B-D851-D66A-FFE761BB4B46}"/>
                </a:ext>
              </a:extLst>
            </p:cNvPr>
            <p:cNvGrpSpPr/>
            <p:nvPr/>
          </p:nvGrpSpPr>
          <p:grpSpPr>
            <a:xfrm>
              <a:off x="3143819" y="2276403"/>
              <a:ext cx="2853247" cy="2865257"/>
              <a:chOff x="3390037" y="2508939"/>
              <a:chExt cx="2211985" cy="2263531"/>
            </a:xfrm>
          </p:grpSpPr>
          <p:sp>
            <p:nvSpPr>
              <p:cNvPr id="22" name="Google Shape;701;p68">
                <a:extLst>
                  <a:ext uri="{FF2B5EF4-FFF2-40B4-BE49-F238E27FC236}">
                    <a16:creationId xmlns:a16="http://schemas.microsoft.com/office/drawing/2014/main" id="{BCC7FE83-A9AC-8552-7124-DE89119887F0}"/>
                  </a:ext>
                </a:extLst>
              </p:cNvPr>
              <p:cNvSpPr/>
              <p:nvPr/>
            </p:nvSpPr>
            <p:spPr>
              <a:xfrm rot="17919898">
                <a:off x="3364264" y="2534712"/>
                <a:ext cx="2263531" cy="2211985"/>
              </a:xfrm>
              <a:prstGeom prst="blockArc">
                <a:avLst>
                  <a:gd name="adj1" fmla="val 16115012"/>
                  <a:gd name="adj2" fmla="val 19752393"/>
                  <a:gd name="adj3" fmla="val 25372"/>
                </a:avLst>
              </a:prstGeom>
              <a:solidFill>
                <a:srgbClr val="70AD47"/>
              </a:solidFill>
              <a:ln w="19050" cap="flat" cmpd="sng">
                <a:solidFill>
                  <a:srgbClr val="70AD47"/>
                </a:solidFill>
                <a:prstDash val="solid"/>
                <a:round/>
                <a:headEnd type="none" w="sm" len="sm"/>
                <a:tailEnd type="none" w="sm" len="sm"/>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4" name="Google Shape;701;p68">
                <a:extLst>
                  <a:ext uri="{FF2B5EF4-FFF2-40B4-BE49-F238E27FC236}">
                    <a16:creationId xmlns:a16="http://schemas.microsoft.com/office/drawing/2014/main" id="{9D918433-24B7-A258-20B5-CBFF7CB6D30E}"/>
                  </a:ext>
                </a:extLst>
              </p:cNvPr>
              <p:cNvSpPr/>
              <p:nvPr/>
            </p:nvSpPr>
            <p:spPr>
              <a:xfrm>
                <a:off x="3395710" y="2512901"/>
                <a:ext cx="2157992" cy="2191679"/>
              </a:xfrm>
              <a:prstGeom prst="blockArc">
                <a:avLst>
                  <a:gd name="adj1" fmla="val 16153182"/>
                  <a:gd name="adj2" fmla="val 12362985"/>
                  <a:gd name="adj3" fmla="val 25846"/>
                </a:avLst>
              </a:prstGeom>
              <a:solidFill>
                <a:schemeClr val="accent2"/>
              </a:solidFill>
              <a:ln w="19050" cap="flat" cmpd="sng">
                <a:solidFill>
                  <a:srgbClr val="FF9933"/>
                </a:solidFill>
                <a:prstDash val="solid"/>
                <a:round/>
                <a:headEnd type="none" w="sm" len="sm"/>
                <a:tailEnd type="none" w="sm" len="sm"/>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25" name="Google Shape;709;p69">
              <a:extLst>
                <a:ext uri="{FF2B5EF4-FFF2-40B4-BE49-F238E27FC236}">
                  <a16:creationId xmlns:a16="http://schemas.microsoft.com/office/drawing/2014/main" id="{324DC21E-95D8-AF67-86ED-E33263329BBA}"/>
                </a:ext>
              </a:extLst>
            </p:cNvPr>
            <p:cNvSpPr txBox="1"/>
            <p:nvPr/>
          </p:nvSpPr>
          <p:spPr>
            <a:xfrm>
              <a:off x="6109949" y="3429000"/>
              <a:ext cx="2292300" cy="123498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latin typeface="Times New Roman" panose="02020603050405020304" pitchFamily="18" charset="0"/>
                  <a:ea typeface="Roboto"/>
                  <a:cs typeface="Times New Roman" panose="02020603050405020304" pitchFamily="18" charset="0"/>
                  <a:sym typeface="Roboto"/>
                </a:rPr>
                <a:t>54 Heat pumps in 2010 onwards houses</a:t>
              </a:r>
            </a:p>
          </p:txBody>
        </p:sp>
        <p:sp>
          <p:nvSpPr>
            <p:cNvPr id="32" name="TextBox 31">
              <a:extLst>
                <a:ext uri="{FF2B5EF4-FFF2-40B4-BE49-F238E27FC236}">
                  <a16:creationId xmlns:a16="http://schemas.microsoft.com/office/drawing/2014/main" id="{3836DA25-B23C-B195-79E5-032DF6776B57}"/>
                </a:ext>
              </a:extLst>
            </p:cNvPr>
            <p:cNvSpPr txBox="1"/>
            <p:nvPr/>
          </p:nvSpPr>
          <p:spPr>
            <a:xfrm>
              <a:off x="4142398" y="3283849"/>
              <a:ext cx="762743" cy="769441"/>
            </a:xfrm>
            <a:prstGeom prst="rect">
              <a:avLst/>
            </a:prstGeom>
            <a:noFill/>
          </p:spPr>
          <p:txBody>
            <a:bodyPr wrap="square">
              <a:spAutoFit/>
            </a:bodyPr>
            <a:lstStyle/>
            <a:p>
              <a:pPr lvl="0"/>
              <a:r>
                <a:rPr lang="en-IE" sz="4400" dirty="0">
                  <a:ln>
                    <a:solidFill>
                      <a:schemeClr val="tx1"/>
                    </a:solidFill>
                  </a:ln>
                  <a:effectLst>
                    <a:innerShdw blurRad="63500" dist="50800" dir="2700000">
                      <a:prstClr val="black">
                        <a:alpha val="50000"/>
                      </a:prstClr>
                    </a:innerShdw>
                  </a:effectLst>
                  <a:latin typeface="Times New Roman" panose="02020603050405020304" pitchFamily="18" charset="0"/>
                  <a:cs typeface="Times New Roman" panose="02020603050405020304" pitchFamily="18" charset="0"/>
                </a:rPr>
                <a:t>69</a:t>
              </a:r>
              <a:endParaRPr lang="en-GB" sz="1800" b="1" dirty="0">
                <a:latin typeface="Times New Roman" panose="02020603050405020304" pitchFamily="18" charset="0"/>
                <a:cs typeface="Times New Roman" panose="02020603050405020304" pitchFamily="18" charset="0"/>
              </a:endParaRPr>
            </a:p>
          </p:txBody>
        </p:sp>
      </p:grpSp>
      <p:pic>
        <p:nvPicPr>
          <p:cNvPr id="2" name="Picture 1">
            <a:extLst>
              <a:ext uri="{FF2B5EF4-FFF2-40B4-BE49-F238E27FC236}">
                <a16:creationId xmlns:a16="http://schemas.microsoft.com/office/drawing/2014/main" id="{A74509AC-E8F6-B74C-AC45-83C44CA56FB4}"/>
              </a:ext>
            </a:extLst>
          </p:cNvPr>
          <p:cNvPicPr>
            <a:picLocks noChangeAspect="1"/>
          </p:cNvPicPr>
          <p:nvPr/>
        </p:nvPicPr>
        <p:blipFill>
          <a:blip r:embed="rId5"/>
          <a:stretch>
            <a:fillRect/>
          </a:stretch>
        </p:blipFill>
        <p:spPr>
          <a:xfrm>
            <a:off x="7596336" y="5762463"/>
            <a:ext cx="1547664" cy="1095537"/>
          </a:xfrm>
          <a:prstGeom prst="rect">
            <a:avLst/>
          </a:prstGeom>
        </p:spPr>
      </p:pic>
      <p:sp>
        <p:nvSpPr>
          <p:cNvPr id="4" name="TextBox 3">
            <a:extLst>
              <a:ext uri="{FF2B5EF4-FFF2-40B4-BE49-F238E27FC236}">
                <a16:creationId xmlns:a16="http://schemas.microsoft.com/office/drawing/2014/main" id="{97F185D5-8FF0-DDE1-2559-7E5B5EB2F978}"/>
              </a:ext>
            </a:extLst>
          </p:cNvPr>
          <p:cNvSpPr txBox="1"/>
          <p:nvPr/>
        </p:nvSpPr>
        <p:spPr>
          <a:xfrm>
            <a:off x="395536" y="5113895"/>
            <a:ext cx="8383247" cy="400110"/>
          </a:xfrm>
          <a:prstGeom prst="rect">
            <a:avLst/>
          </a:prstGeom>
          <a:noFill/>
        </p:spPr>
        <p:txBody>
          <a:bodyPr wrap="square" rtlCol="0">
            <a:spAutoFit/>
          </a:bodyPr>
          <a:lstStyle/>
          <a:p>
            <a:r>
              <a:rPr lang="en-GB" sz="2000" b="1" dirty="0">
                <a:latin typeface="Times New Roman" panose="02020603050405020304" pitchFamily="18" charset="0"/>
                <a:cs typeface="Times New Roman" panose="02020603050405020304" pitchFamily="18" charset="0"/>
              </a:rPr>
              <a:t>Approx. 250 dwellings with BERs </a:t>
            </a:r>
            <a:r>
              <a:rPr lang="en-US" altLang="zh-CN" sz="2000" b="1" dirty="0">
                <a:latin typeface="Times New Roman" panose="02020603050405020304" pitchFamily="18" charset="0"/>
                <a:cs typeface="Times New Roman" panose="02020603050405020304" pitchFamily="18" charset="0"/>
              </a:rPr>
              <a:t>are “heat pump ready” (HLI below 2.3). </a:t>
            </a:r>
            <a:endParaRPr lang="en-GB" sz="2000" b="1" dirty="0">
              <a:latin typeface="Times New Roman" panose="02020603050405020304" pitchFamily="18" charset="0"/>
              <a:cs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889252FD-3D07-2058-3E21-F9D54473C4A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245276794"/>
      </p:ext>
    </p:extLst>
  </p:cSld>
  <p:clrMapOvr>
    <a:masterClrMapping/>
  </p:clrMapOvr>
  <mc:AlternateContent xmlns:mc="http://schemas.openxmlformats.org/markup-compatibility/2006" xmlns:p14="http://schemas.microsoft.com/office/powerpoint/2010/main">
    <mc:Choice Requires="p14">
      <p:transition spd="slow" p14:dur="2000" advTm="87749"/>
    </mc:Choice>
    <mc:Fallback xmlns="">
      <p:transition spd="slow" advTm="87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9F365E-2D44-773E-C590-D35A247E6084}"/>
              </a:ext>
            </a:extLst>
          </p:cNvPr>
          <p:cNvPicPr>
            <a:picLocks noChangeAspect="1"/>
          </p:cNvPicPr>
          <p:nvPr/>
        </p:nvPicPr>
        <p:blipFill>
          <a:blip r:embed="rId5"/>
          <a:stretch>
            <a:fillRect/>
          </a:stretch>
        </p:blipFill>
        <p:spPr>
          <a:xfrm>
            <a:off x="7596336" y="5762463"/>
            <a:ext cx="1547664" cy="1095537"/>
          </a:xfrm>
          <a:prstGeom prst="rect">
            <a:avLst/>
          </a:prstGeom>
        </p:spPr>
      </p:pic>
      <p:sp>
        <p:nvSpPr>
          <p:cNvPr id="3" name="Title 2">
            <a:extLst>
              <a:ext uri="{FF2B5EF4-FFF2-40B4-BE49-F238E27FC236}">
                <a16:creationId xmlns:a16="http://schemas.microsoft.com/office/drawing/2014/main" id="{911C246D-81AD-AF46-1169-C74CC32D0C53}"/>
              </a:ext>
            </a:extLst>
          </p:cNvPr>
          <p:cNvSpPr txBox="1">
            <a:spLocks/>
          </p:cNvSpPr>
          <p:nvPr/>
        </p:nvSpPr>
        <p:spPr>
          <a:xfrm>
            <a:off x="0" y="3919"/>
            <a:ext cx="9144000" cy="692696"/>
          </a:xfrm>
          <a:prstGeom prst="rect">
            <a:avLst/>
          </a:prstGeom>
          <a:solidFill>
            <a:srgbClr val="5B9BD5"/>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IE" sz="3200" b="1" dirty="0">
                <a:latin typeface="Times New Roman" panose="02020603050405020304" pitchFamily="18" charset="0"/>
                <a:cs typeface="Times New Roman" panose="02020603050405020304" pitchFamily="18" charset="0"/>
              </a:rPr>
              <a:t>Residential Baseline </a:t>
            </a:r>
            <a:r>
              <a:rPr lang="en-US" sz="3200" b="1" kern="1200" dirty="0">
                <a:solidFill>
                  <a:schemeClr val="tx1"/>
                </a:solidFill>
                <a:latin typeface="Times New Roman" panose="02020603050405020304" pitchFamily="18" charset="0"/>
                <a:cs typeface="Times New Roman" panose="02020603050405020304" pitchFamily="18" charset="0"/>
              </a:rPr>
              <a:t>Results</a:t>
            </a:r>
            <a:endParaRPr lang="en-IE" sz="3200" b="1" dirty="0">
              <a:latin typeface="Times New Roman" panose="02020603050405020304" pitchFamily="18" charset="0"/>
              <a:cs typeface="Times New Roman" panose="02020603050405020304" pitchFamily="18" charset="0"/>
            </a:endParaRPr>
          </a:p>
        </p:txBody>
      </p:sp>
      <p:grpSp>
        <p:nvGrpSpPr>
          <p:cNvPr id="53" name="Group 52">
            <a:extLst>
              <a:ext uri="{FF2B5EF4-FFF2-40B4-BE49-F238E27FC236}">
                <a16:creationId xmlns:a16="http://schemas.microsoft.com/office/drawing/2014/main" id="{8B118B6D-6895-FF96-3D70-F202196C0B37}"/>
              </a:ext>
            </a:extLst>
          </p:cNvPr>
          <p:cNvGrpSpPr/>
          <p:nvPr/>
        </p:nvGrpSpPr>
        <p:grpSpPr>
          <a:xfrm>
            <a:off x="703973" y="1628800"/>
            <a:ext cx="7720903" cy="4444625"/>
            <a:chOff x="668672" y="923040"/>
            <a:chExt cx="7574055" cy="5390353"/>
          </a:xfrm>
        </p:grpSpPr>
        <p:grpSp>
          <p:nvGrpSpPr>
            <p:cNvPr id="6" name="Google Shape;3870;p87">
              <a:extLst>
                <a:ext uri="{FF2B5EF4-FFF2-40B4-BE49-F238E27FC236}">
                  <a16:creationId xmlns:a16="http://schemas.microsoft.com/office/drawing/2014/main" id="{EBBE4486-B8CE-4794-BD3D-0620D5506BE3}"/>
                </a:ext>
              </a:extLst>
            </p:cNvPr>
            <p:cNvGrpSpPr/>
            <p:nvPr/>
          </p:nvGrpSpPr>
          <p:grpSpPr>
            <a:xfrm rot="16200000">
              <a:off x="1795558" y="-188983"/>
              <a:ext cx="5335145" cy="7559192"/>
              <a:chOff x="2228231" y="2448482"/>
              <a:chExt cx="995608" cy="960759"/>
            </a:xfrm>
          </p:grpSpPr>
          <p:sp>
            <p:nvSpPr>
              <p:cNvPr id="13" name="Google Shape;3876;p87">
                <a:extLst>
                  <a:ext uri="{FF2B5EF4-FFF2-40B4-BE49-F238E27FC236}">
                    <a16:creationId xmlns:a16="http://schemas.microsoft.com/office/drawing/2014/main" id="{C6128880-1818-C241-2DF9-98134B23BABD}"/>
                  </a:ext>
                </a:extLst>
              </p:cNvPr>
              <p:cNvSpPr/>
              <p:nvPr/>
            </p:nvSpPr>
            <p:spPr>
              <a:xfrm>
                <a:off x="2571684" y="3141590"/>
                <a:ext cx="307215" cy="267651"/>
              </a:xfrm>
              <a:custGeom>
                <a:avLst/>
                <a:gdLst/>
                <a:ahLst/>
                <a:cxnLst/>
                <a:rect l="l" t="t" r="r" b="b"/>
                <a:pathLst>
                  <a:path w="49277" h="39988" extrusionOk="0">
                    <a:moveTo>
                      <a:pt x="7996" y="0"/>
                    </a:moveTo>
                    <a:cubicBezTo>
                      <a:pt x="3580" y="0"/>
                      <a:pt x="0" y="3579"/>
                      <a:pt x="0" y="7995"/>
                    </a:cubicBezTo>
                    <a:lnTo>
                      <a:pt x="0" y="31993"/>
                    </a:lnTo>
                    <a:cubicBezTo>
                      <a:pt x="0" y="36409"/>
                      <a:pt x="3580" y="39988"/>
                      <a:pt x="7996" y="39988"/>
                    </a:cubicBezTo>
                    <a:lnTo>
                      <a:pt x="41280" y="39988"/>
                    </a:lnTo>
                    <a:cubicBezTo>
                      <a:pt x="45697" y="39988"/>
                      <a:pt x="49277" y="36409"/>
                      <a:pt x="49277" y="31993"/>
                    </a:cubicBezTo>
                    <a:lnTo>
                      <a:pt x="49277" y="7995"/>
                    </a:lnTo>
                    <a:cubicBezTo>
                      <a:pt x="49277" y="3579"/>
                      <a:pt x="45697" y="0"/>
                      <a:pt x="41280" y="0"/>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4" name="Google Shape;3877;p87">
                <a:extLst>
                  <a:ext uri="{FF2B5EF4-FFF2-40B4-BE49-F238E27FC236}">
                    <a16:creationId xmlns:a16="http://schemas.microsoft.com/office/drawing/2014/main" id="{A6F851F7-BB3E-B2E7-1FA2-24DB04CE87AB}"/>
                  </a:ext>
                </a:extLst>
              </p:cNvPr>
              <p:cNvSpPr/>
              <p:nvPr/>
            </p:nvSpPr>
            <p:spPr>
              <a:xfrm>
                <a:off x="2915138" y="3141590"/>
                <a:ext cx="306070" cy="267651"/>
              </a:xfrm>
              <a:custGeom>
                <a:avLst/>
                <a:gdLst/>
                <a:ahLst/>
                <a:cxnLst/>
                <a:rect l="l" t="t" r="r" b="b"/>
                <a:pathLst>
                  <a:path w="49279" h="39988" extrusionOk="0">
                    <a:moveTo>
                      <a:pt x="7995" y="0"/>
                    </a:moveTo>
                    <a:cubicBezTo>
                      <a:pt x="3580" y="0"/>
                      <a:pt x="0" y="3579"/>
                      <a:pt x="0" y="7995"/>
                    </a:cubicBezTo>
                    <a:lnTo>
                      <a:pt x="0" y="31993"/>
                    </a:lnTo>
                    <a:cubicBezTo>
                      <a:pt x="0" y="36409"/>
                      <a:pt x="3580" y="39988"/>
                      <a:pt x="7995" y="39988"/>
                    </a:cubicBezTo>
                    <a:lnTo>
                      <a:pt x="41282" y="39988"/>
                    </a:lnTo>
                    <a:cubicBezTo>
                      <a:pt x="45698" y="39988"/>
                      <a:pt x="49278" y="36409"/>
                      <a:pt x="49278" y="31993"/>
                    </a:cubicBezTo>
                    <a:lnTo>
                      <a:pt x="49278" y="7995"/>
                    </a:lnTo>
                    <a:cubicBezTo>
                      <a:pt x="49278" y="3579"/>
                      <a:pt x="45698" y="0"/>
                      <a:pt x="41282" y="0"/>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15" name="Google Shape;3878;p87">
                <a:extLst>
                  <a:ext uri="{FF2B5EF4-FFF2-40B4-BE49-F238E27FC236}">
                    <a16:creationId xmlns:a16="http://schemas.microsoft.com/office/drawing/2014/main" id="{A6CBB396-28C4-B037-3EF5-C5759F6224CB}"/>
                  </a:ext>
                </a:extLst>
              </p:cNvPr>
              <p:cNvSpPr/>
              <p:nvPr/>
            </p:nvSpPr>
            <p:spPr>
              <a:xfrm>
                <a:off x="2228585" y="3143053"/>
                <a:ext cx="310612" cy="265190"/>
              </a:xfrm>
              <a:custGeom>
                <a:avLst/>
                <a:gdLst/>
                <a:ahLst/>
                <a:cxnLst/>
                <a:rect l="l" t="t" r="r" b="b"/>
                <a:pathLst>
                  <a:path w="49279" h="39988" extrusionOk="0">
                    <a:moveTo>
                      <a:pt x="7997" y="0"/>
                    </a:moveTo>
                    <a:cubicBezTo>
                      <a:pt x="3580" y="0"/>
                      <a:pt x="0" y="3579"/>
                      <a:pt x="0" y="7995"/>
                    </a:cubicBezTo>
                    <a:lnTo>
                      <a:pt x="0" y="31993"/>
                    </a:lnTo>
                    <a:cubicBezTo>
                      <a:pt x="0" y="36409"/>
                      <a:pt x="3580" y="39988"/>
                      <a:pt x="7997" y="39988"/>
                    </a:cubicBezTo>
                    <a:lnTo>
                      <a:pt x="41282" y="39988"/>
                    </a:lnTo>
                    <a:cubicBezTo>
                      <a:pt x="45697" y="39988"/>
                      <a:pt x="49277" y="36409"/>
                      <a:pt x="49277" y="31993"/>
                    </a:cubicBezTo>
                    <a:lnTo>
                      <a:pt x="49277" y="7995"/>
                    </a:lnTo>
                    <a:cubicBezTo>
                      <a:pt x="49278" y="3579"/>
                      <a:pt x="45697" y="0"/>
                      <a:pt x="41282" y="0"/>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5" name="Google Shape;3888;p87">
                <a:extLst>
                  <a:ext uri="{FF2B5EF4-FFF2-40B4-BE49-F238E27FC236}">
                    <a16:creationId xmlns:a16="http://schemas.microsoft.com/office/drawing/2014/main" id="{6F457DB5-CBA1-534C-35F3-B6304AA6D1CB}"/>
                  </a:ext>
                </a:extLst>
              </p:cNvPr>
              <p:cNvSpPr/>
              <p:nvPr/>
            </p:nvSpPr>
            <p:spPr>
              <a:xfrm rot="5400000">
                <a:off x="2592696" y="2427470"/>
                <a:ext cx="265191" cy="307216"/>
              </a:xfrm>
              <a:custGeom>
                <a:avLst/>
                <a:gdLst/>
                <a:ahLst/>
                <a:cxnLst/>
                <a:rect l="l" t="t" r="r" b="b"/>
                <a:pathLst>
                  <a:path w="49277" h="39990" extrusionOk="0">
                    <a:moveTo>
                      <a:pt x="7996" y="1"/>
                    </a:moveTo>
                    <a:cubicBezTo>
                      <a:pt x="3580" y="1"/>
                      <a:pt x="0" y="3580"/>
                      <a:pt x="0" y="7995"/>
                    </a:cubicBezTo>
                    <a:lnTo>
                      <a:pt x="0" y="31993"/>
                    </a:lnTo>
                    <a:cubicBezTo>
                      <a:pt x="0" y="36409"/>
                      <a:pt x="3580" y="39989"/>
                      <a:pt x="7996" y="39989"/>
                    </a:cubicBezTo>
                    <a:lnTo>
                      <a:pt x="41280" y="39989"/>
                    </a:lnTo>
                    <a:cubicBezTo>
                      <a:pt x="45697" y="39989"/>
                      <a:pt x="49277" y="36409"/>
                      <a:pt x="49277" y="31993"/>
                    </a:cubicBezTo>
                    <a:lnTo>
                      <a:pt x="49277" y="7995"/>
                    </a:lnTo>
                    <a:cubicBezTo>
                      <a:pt x="49277" y="3580"/>
                      <a:pt x="45697" y="1"/>
                      <a:pt x="41280" y="1"/>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6" name="Google Shape;3889;p87">
                <a:extLst>
                  <a:ext uri="{FF2B5EF4-FFF2-40B4-BE49-F238E27FC236}">
                    <a16:creationId xmlns:a16="http://schemas.microsoft.com/office/drawing/2014/main" id="{01007A8E-3834-2AF9-B01C-D437EDABE7E7}"/>
                  </a:ext>
                </a:extLst>
              </p:cNvPr>
              <p:cNvSpPr/>
              <p:nvPr/>
            </p:nvSpPr>
            <p:spPr>
              <a:xfrm rot="5400000">
                <a:off x="2935663" y="2427961"/>
                <a:ext cx="267651" cy="308701"/>
              </a:xfrm>
              <a:custGeom>
                <a:avLst/>
                <a:gdLst/>
                <a:ahLst/>
                <a:cxnLst/>
                <a:rect l="l" t="t" r="r" b="b"/>
                <a:pathLst>
                  <a:path w="49279" h="39990" extrusionOk="0">
                    <a:moveTo>
                      <a:pt x="7995" y="1"/>
                    </a:moveTo>
                    <a:cubicBezTo>
                      <a:pt x="3580" y="1"/>
                      <a:pt x="0" y="3580"/>
                      <a:pt x="0" y="7995"/>
                    </a:cubicBezTo>
                    <a:lnTo>
                      <a:pt x="0" y="31993"/>
                    </a:lnTo>
                    <a:cubicBezTo>
                      <a:pt x="0" y="36409"/>
                      <a:pt x="3580" y="39989"/>
                      <a:pt x="7995" y="39989"/>
                    </a:cubicBezTo>
                    <a:lnTo>
                      <a:pt x="41282" y="39989"/>
                    </a:lnTo>
                    <a:cubicBezTo>
                      <a:pt x="45698" y="39989"/>
                      <a:pt x="49278" y="36409"/>
                      <a:pt x="49278" y="31993"/>
                    </a:cubicBezTo>
                    <a:lnTo>
                      <a:pt x="49278" y="7995"/>
                    </a:lnTo>
                    <a:cubicBezTo>
                      <a:pt x="49278" y="3580"/>
                      <a:pt x="45698" y="1"/>
                      <a:pt x="41282" y="1"/>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27" name="Google Shape;3890;p87">
                <a:extLst>
                  <a:ext uri="{FF2B5EF4-FFF2-40B4-BE49-F238E27FC236}">
                    <a16:creationId xmlns:a16="http://schemas.microsoft.com/office/drawing/2014/main" id="{61D6EC0A-49C9-B138-23A2-32C4FDA0C7EF}"/>
                  </a:ext>
                </a:extLst>
              </p:cNvPr>
              <p:cNvSpPr/>
              <p:nvPr/>
            </p:nvSpPr>
            <p:spPr>
              <a:xfrm rot="5400000">
                <a:off x="2249244" y="2427470"/>
                <a:ext cx="265190" cy="307216"/>
              </a:xfrm>
              <a:custGeom>
                <a:avLst/>
                <a:gdLst/>
                <a:ahLst/>
                <a:cxnLst/>
                <a:rect l="l" t="t" r="r" b="b"/>
                <a:pathLst>
                  <a:path w="49279" h="39990" extrusionOk="0">
                    <a:moveTo>
                      <a:pt x="7997" y="1"/>
                    </a:moveTo>
                    <a:cubicBezTo>
                      <a:pt x="3580" y="1"/>
                      <a:pt x="0" y="3580"/>
                      <a:pt x="0" y="7995"/>
                    </a:cubicBezTo>
                    <a:lnTo>
                      <a:pt x="0" y="31993"/>
                    </a:lnTo>
                    <a:cubicBezTo>
                      <a:pt x="0" y="36409"/>
                      <a:pt x="3580" y="39989"/>
                      <a:pt x="7997" y="39989"/>
                    </a:cubicBezTo>
                    <a:lnTo>
                      <a:pt x="41282" y="39989"/>
                    </a:lnTo>
                    <a:cubicBezTo>
                      <a:pt x="45697" y="39989"/>
                      <a:pt x="49277" y="36409"/>
                      <a:pt x="49277" y="31993"/>
                    </a:cubicBezTo>
                    <a:lnTo>
                      <a:pt x="49277" y="7995"/>
                    </a:lnTo>
                    <a:cubicBezTo>
                      <a:pt x="49278" y="3580"/>
                      <a:pt x="45697" y="1"/>
                      <a:pt x="41282" y="1"/>
                    </a:cubicBezTo>
                    <a:close/>
                  </a:path>
                </a:pathLst>
              </a:custGeom>
              <a:noFill/>
              <a:ln w="19050">
                <a:solidFill>
                  <a:schemeClr val="accent5">
                    <a:lumMod val="50000"/>
                  </a:schemeClr>
                </a:solidFill>
              </a:ln>
            </p:spPr>
            <p:txBody>
              <a:bodyPr spcFirstLastPara="1" wrap="square" lIns="91425" tIns="91425" rIns="91425" bIns="91425" anchor="ctr" anchorCtr="0">
                <a:noAutofit/>
              </a:bodyPr>
              <a:lstStyle/>
              <a:p>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b="1" dirty="0">
                  <a:latin typeface="Times New Roman" panose="02020603050405020304" pitchFamily="18" charset="0"/>
                  <a:cs typeface="Times New Roman" panose="02020603050405020304" pitchFamily="18" charset="0"/>
                </a:endParaRPr>
              </a:p>
            </p:txBody>
          </p:sp>
        </p:grpSp>
        <p:sp>
          <p:nvSpPr>
            <p:cNvPr id="42" name="TextBox 41">
              <a:extLst>
                <a:ext uri="{FF2B5EF4-FFF2-40B4-BE49-F238E27FC236}">
                  <a16:creationId xmlns:a16="http://schemas.microsoft.com/office/drawing/2014/main" id="{AFF041F5-9EEA-FD85-131D-4BDEF1D4BD89}"/>
                </a:ext>
              </a:extLst>
            </p:cNvPr>
            <p:cNvSpPr txBox="1"/>
            <p:nvPr/>
          </p:nvSpPr>
          <p:spPr>
            <a:xfrm>
              <a:off x="717486" y="1158899"/>
              <a:ext cx="2071911" cy="1119796"/>
            </a:xfrm>
            <a:prstGeom prst="rect">
              <a:avLst/>
            </a:prstGeom>
            <a:noFill/>
          </p:spPr>
          <p:txBody>
            <a:bodyPr wrap="square">
              <a:spAutoFit/>
            </a:bodyPr>
            <a:lstStyle/>
            <a:p>
              <a:pPr marL="0" lvl="0" indent="0" rtl="0">
                <a:spcBef>
                  <a:spcPts val="0"/>
                </a:spcBef>
                <a:spcAft>
                  <a:spcPts val="0"/>
                </a:spcAft>
                <a:buNone/>
              </a:pPr>
              <a:r>
                <a:rPr lang="en-US" b="1" dirty="0">
                  <a:latin typeface="Times New Roman" panose="02020603050405020304" pitchFamily="18" charset="0"/>
                  <a:cs typeface="Times New Roman" panose="02020603050405020304" pitchFamily="18" charset="0"/>
                </a:rPr>
                <a:t>Dwellings</a:t>
              </a:r>
            </a:p>
            <a:p>
              <a:pPr marL="0" lvl="0" indent="0" rtl="0">
                <a:spcBef>
                  <a:spcPts val="0"/>
                </a:spcBef>
                <a:spcAft>
                  <a:spcPts val="0"/>
                </a:spcAft>
                <a:buNone/>
              </a:pPr>
              <a:endParaRPr lang="en-US" dirty="0">
                <a:latin typeface="Times New Roman" panose="02020603050405020304" pitchFamily="18" charset="0"/>
                <a:cs typeface="Times New Roman" panose="02020603050405020304" pitchFamily="18" charset="0"/>
              </a:endParaRPr>
            </a:p>
            <a:p>
              <a:pPr marL="0" lvl="0" indent="0" rtl="0">
                <a:spcBef>
                  <a:spcPts val="0"/>
                </a:spcBef>
                <a:spcAft>
                  <a:spcPts val="0"/>
                </a:spcAft>
                <a:buNone/>
              </a:pPr>
              <a:r>
                <a:rPr lang="en-US" dirty="0">
                  <a:latin typeface="Times New Roman" panose="02020603050405020304" pitchFamily="18" charset="0"/>
                  <a:cs typeface="Times New Roman" panose="02020603050405020304" pitchFamily="18" charset="0"/>
                </a:rPr>
                <a:t>1965</a:t>
              </a:r>
            </a:p>
          </p:txBody>
        </p:sp>
        <p:sp>
          <p:nvSpPr>
            <p:cNvPr id="44" name="TextBox 43">
              <a:extLst>
                <a:ext uri="{FF2B5EF4-FFF2-40B4-BE49-F238E27FC236}">
                  <a16:creationId xmlns:a16="http://schemas.microsoft.com/office/drawing/2014/main" id="{A6F3026D-9016-85EC-8BB0-A4C2B10BBDDC}"/>
                </a:ext>
              </a:extLst>
            </p:cNvPr>
            <p:cNvSpPr txBox="1"/>
            <p:nvPr/>
          </p:nvSpPr>
          <p:spPr>
            <a:xfrm>
              <a:off x="668672" y="4802381"/>
              <a:ext cx="2093493" cy="1119796"/>
            </a:xfrm>
            <a:prstGeom prst="rect">
              <a:avLst/>
            </a:prstGeom>
            <a:noFill/>
          </p:spPr>
          <p:txBody>
            <a:bodyPr wrap="square">
              <a:spAutoFit/>
            </a:bodyPr>
            <a:lstStyle/>
            <a:p>
              <a:r>
                <a:rPr lang="en-IE" sz="1800" b="1" dirty="0">
                  <a:effectLst/>
                  <a:latin typeface="Times New Roman" panose="02020603050405020304" pitchFamily="18" charset="0"/>
                  <a:cs typeface="Times New Roman" panose="02020603050405020304" pitchFamily="18" charset="0"/>
                </a:rPr>
                <a:t>Annual Energy Bill </a:t>
              </a:r>
              <a:endParaRPr lang="en-IE" sz="1800" b="1"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IE" dirty="0">
                <a:latin typeface="Times New Roman" panose="02020603050405020304" pitchFamily="18" charset="0"/>
                <a:cs typeface="Times New Roman" panose="02020603050405020304" pitchFamily="18" charset="0"/>
              </a:endParaRPr>
            </a:p>
            <a:p>
              <a:r>
                <a:rPr lang="en-IE" sz="1800" dirty="0">
                  <a:effectLst/>
                  <a:latin typeface="Times New Roman" panose="02020603050405020304" pitchFamily="18" charset="0"/>
                  <a:cs typeface="Times New Roman" panose="02020603050405020304" pitchFamily="18" charset="0"/>
                </a:rPr>
                <a:t>€ 3,800</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2B6D5085-EDA7-11F3-B8C7-39576DFD524D}"/>
                </a:ext>
              </a:extLst>
            </p:cNvPr>
            <p:cNvSpPr txBox="1"/>
            <p:nvPr/>
          </p:nvSpPr>
          <p:spPr>
            <a:xfrm>
              <a:off x="717486" y="2706789"/>
              <a:ext cx="2105862" cy="1791674"/>
            </a:xfrm>
            <a:prstGeom prst="rect">
              <a:avLst/>
            </a:prstGeom>
            <a:noFill/>
          </p:spPr>
          <p:txBody>
            <a:bodyPr wrap="square">
              <a:spAutoFit/>
            </a:bodyPr>
            <a:lstStyle/>
            <a:p>
              <a:r>
                <a:rPr lang="en-IE" sz="1800" b="1" dirty="0">
                  <a:effectLst/>
                  <a:latin typeface="Times New Roman" panose="02020603050405020304" pitchFamily="18" charset="0"/>
                  <a:cs typeface="Times New Roman" panose="02020603050405020304" pitchFamily="18" charset="0"/>
                </a:rPr>
                <a:t>Average Primary Energy per dwelling</a:t>
              </a:r>
            </a:p>
            <a:p>
              <a:endParaRPr lang="en-IE" dirty="0">
                <a:latin typeface="Times New Roman" panose="02020603050405020304" pitchFamily="18" charset="0"/>
                <a:cs typeface="Times New Roman" panose="02020603050405020304" pitchFamily="18" charset="0"/>
              </a:endParaRPr>
            </a:p>
            <a:p>
              <a:r>
                <a:rPr lang="en-IE" sz="1800" dirty="0">
                  <a:effectLst/>
                  <a:latin typeface="Times New Roman" panose="02020603050405020304" pitchFamily="18" charset="0"/>
                  <a:cs typeface="Times New Roman" panose="02020603050405020304" pitchFamily="18" charset="0"/>
                </a:rPr>
                <a:t>29,787 kWh</a:t>
              </a:r>
              <a:r>
                <a:rPr lang="en-IE" dirty="0">
                  <a:latin typeface="Times New Roman" panose="02020603050405020304" pitchFamily="18" charset="0"/>
                  <a:cs typeface="Times New Roman" panose="02020603050405020304" pitchFamily="18" charset="0"/>
                </a:rPr>
                <a:t>/</a:t>
              </a:r>
              <a:r>
                <a:rPr lang="en-IE" sz="1800" dirty="0">
                  <a:effectLst/>
                  <a:latin typeface="Times New Roman" panose="02020603050405020304" pitchFamily="18" charset="0"/>
                  <a:cs typeface="Times New Roman" panose="02020603050405020304" pitchFamily="18" charset="0"/>
                </a:rPr>
                <a:t>annum</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482B3C7B-2618-AF19-58BF-001F029A8AB9}"/>
                </a:ext>
              </a:extLst>
            </p:cNvPr>
            <p:cNvSpPr txBox="1"/>
            <p:nvPr/>
          </p:nvSpPr>
          <p:spPr>
            <a:xfrm>
              <a:off x="6293670" y="1038871"/>
              <a:ext cx="1735784" cy="1455735"/>
            </a:xfrm>
            <a:prstGeom prst="rect">
              <a:avLst/>
            </a:prstGeom>
            <a:noFill/>
          </p:spPr>
          <p:txBody>
            <a:bodyPr wrap="square">
              <a:spAutoFit/>
            </a:bodyPr>
            <a:lstStyle/>
            <a:p>
              <a:r>
                <a:rPr lang="en-IE" sz="1800" b="1" dirty="0">
                  <a:effectLst/>
                  <a:latin typeface="Times New Roman" panose="02020603050405020304" pitchFamily="18" charset="0"/>
                  <a:cs typeface="Times New Roman" panose="02020603050405020304" pitchFamily="18" charset="0"/>
                </a:rPr>
                <a:t>Total Primary Energy</a:t>
              </a:r>
              <a:endParaRPr lang="en-GB" b="1" dirty="0">
                <a:latin typeface="Times New Roman" panose="02020603050405020304" pitchFamily="18" charset="0"/>
                <a:cs typeface="Times New Roman" panose="02020603050405020304" pitchFamily="18" charset="0"/>
              </a:endParaRPr>
            </a:p>
            <a:p>
              <a:endParaRPr lang="en-IE" sz="1800" dirty="0">
                <a:effectLst/>
                <a:latin typeface="Times New Roman" panose="02020603050405020304" pitchFamily="18" charset="0"/>
                <a:cs typeface="Times New Roman" panose="02020603050405020304" pitchFamily="18" charset="0"/>
              </a:endParaRPr>
            </a:p>
            <a:p>
              <a:r>
                <a:rPr lang="en-IE" sz="1800" dirty="0">
                  <a:effectLst/>
                  <a:latin typeface="Times New Roman" panose="02020603050405020304" pitchFamily="18" charset="0"/>
                  <a:cs typeface="Times New Roman" panose="02020603050405020304" pitchFamily="18" charset="0"/>
                </a:rPr>
                <a:t>58,526,000 kWh </a:t>
              </a:r>
            </a:p>
          </p:txBody>
        </p:sp>
        <p:sp>
          <p:nvSpPr>
            <p:cNvPr id="50" name="TextBox 49">
              <a:extLst>
                <a:ext uri="{FF2B5EF4-FFF2-40B4-BE49-F238E27FC236}">
                  <a16:creationId xmlns:a16="http://schemas.microsoft.com/office/drawing/2014/main" id="{C29FE3FB-A888-70C3-12D8-6E4D5072FD52}"/>
                </a:ext>
              </a:extLst>
            </p:cNvPr>
            <p:cNvSpPr txBox="1"/>
            <p:nvPr/>
          </p:nvSpPr>
          <p:spPr>
            <a:xfrm>
              <a:off x="6278799" y="4531518"/>
              <a:ext cx="1897244" cy="1781875"/>
            </a:xfrm>
            <a:prstGeom prst="rect">
              <a:avLst/>
            </a:prstGeom>
            <a:noFill/>
          </p:spPr>
          <p:txBody>
            <a:bodyPr wrap="square">
              <a:spAutoFit/>
            </a:bodyPr>
            <a:lstStyle/>
            <a:p>
              <a:pPr>
                <a:lnSpc>
                  <a:spcPct val="115000"/>
                </a:lnSpc>
                <a:spcAft>
                  <a:spcPts val="1000"/>
                </a:spcAft>
              </a:pPr>
              <a:r>
                <a:rPr lang="en-IE" sz="1800" b="1" dirty="0">
                  <a:effectLst/>
                  <a:latin typeface="Times New Roman" panose="02020603050405020304" pitchFamily="18" charset="0"/>
                  <a:cs typeface="Times New Roman" panose="02020603050405020304" pitchFamily="18" charset="0"/>
                </a:rPr>
                <a:t>Annual Residential Energy Costs</a:t>
              </a:r>
            </a:p>
            <a:p>
              <a:pPr>
                <a:lnSpc>
                  <a:spcPct val="115000"/>
                </a:lnSpc>
                <a:spcAft>
                  <a:spcPts val="1000"/>
                </a:spcAft>
              </a:pPr>
              <a:r>
                <a:rPr lang="en-IE" sz="1800" dirty="0">
                  <a:effectLst/>
                  <a:latin typeface="Times New Roman" panose="02020603050405020304" pitchFamily="18" charset="0"/>
                  <a:cs typeface="Times New Roman" panose="02020603050405020304" pitchFamily="18" charset="0"/>
                </a:rPr>
                <a:t>€ 7</a:t>
              </a:r>
              <a:r>
                <a:rPr lang="en-IE" dirty="0">
                  <a:latin typeface="Times New Roman" panose="02020603050405020304" pitchFamily="18" charset="0"/>
                  <a:cs typeface="Times New Roman" panose="02020603050405020304" pitchFamily="18" charset="0"/>
                </a:rPr>
                <a:t>,467,000</a:t>
              </a:r>
              <a:endParaRPr lang="en-IE"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2" name="TextBox 51">
              <a:extLst>
                <a:ext uri="{FF2B5EF4-FFF2-40B4-BE49-F238E27FC236}">
                  <a16:creationId xmlns:a16="http://schemas.microsoft.com/office/drawing/2014/main" id="{3A9DAF5A-29AD-A97D-17CC-38BFA8822191}"/>
                </a:ext>
              </a:extLst>
            </p:cNvPr>
            <p:cNvSpPr txBox="1"/>
            <p:nvPr/>
          </p:nvSpPr>
          <p:spPr>
            <a:xfrm>
              <a:off x="6293670" y="2949073"/>
              <a:ext cx="1658863" cy="1415609"/>
            </a:xfrm>
            <a:prstGeom prst="rect">
              <a:avLst/>
            </a:prstGeom>
            <a:noFill/>
          </p:spPr>
          <p:txBody>
            <a:bodyPr wrap="square">
              <a:spAutoFit/>
            </a:bodyPr>
            <a:lstStyle/>
            <a:p>
              <a:pPr>
                <a:lnSpc>
                  <a:spcPct val="107000"/>
                </a:lnSpc>
                <a:spcAft>
                  <a:spcPts val="800"/>
                </a:spcAft>
              </a:pPr>
              <a:r>
                <a:rPr lang="en-GB" sz="1800" b="1"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CO</a:t>
              </a:r>
              <a:r>
                <a:rPr lang="en-GB" sz="1800" b="1" kern="1200" baseline="-250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2</a:t>
              </a:r>
            </a:p>
            <a:p>
              <a:pPr>
                <a:lnSpc>
                  <a:spcPct val="107000"/>
                </a:lnSpc>
                <a:spcAft>
                  <a:spcPts val="800"/>
                </a:spcAft>
              </a:pPr>
              <a:endParaRPr lang="en-IE" sz="1800" dirty="0">
                <a:effectLst/>
                <a:latin typeface="Times New Roman" panose="02020603050405020304" pitchFamily="18" charset="0"/>
                <a:cs typeface="Times New Roman" panose="02020603050405020304" pitchFamily="18" charset="0"/>
              </a:endParaRPr>
            </a:p>
            <a:p>
              <a:r>
                <a:rPr lang="en-IE" sz="1800" dirty="0">
                  <a:effectLst/>
                  <a:latin typeface="Times New Roman" panose="02020603050405020304" pitchFamily="18" charset="0"/>
                  <a:cs typeface="Times New Roman" panose="02020603050405020304" pitchFamily="18" charset="0"/>
                </a:rPr>
                <a:t>17,522 tonnes</a:t>
              </a:r>
              <a:endParaRPr lang="en-GB" dirty="0">
                <a:latin typeface="Times New Roman" panose="02020603050405020304" pitchFamily="18" charset="0"/>
                <a:cs typeface="Times New Roman" panose="02020603050405020304" pitchFamily="18" charset="0"/>
              </a:endParaRPr>
            </a:p>
          </p:txBody>
        </p:sp>
      </p:grpSp>
      <p:sp>
        <p:nvSpPr>
          <p:cNvPr id="54" name="TextBox 53">
            <a:extLst>
              <a:ext uri="{FF2B5EF4-FFF2-40B4-BE49-F238E27FC236}">
                <a16:creationId xmlns:a16="http://schemas.microsoft.com/office/drawing/2014/main" id="{6A20EC39-F524-CC06-A948-556880A05835}"/>
              </a:ext>
            </a:extLst>
          </p:cNvPr>
          <p:cNvSpPr txBox="1"/>
          <p:nvPr/>
        </p:nvSpPr>
        <p:spPr>
          <a:xfrm>
            <a:off x="1250467" y="1010464"/>
            <a:ext cx="1103187" cy="523220"/>
          </a:xfrm>
          <a:prstGeom prst="rect">
            <a:avLst/>
          </a:prstGeom>
          <a:noFill/>
        </p:spPr>
        <p:txBody>
          <a:bodyPr wrap="none" rtlCol="0">
            <a:spAutoFit/>
          </a:bodyPr>
          <a:lstStyle/>
          <a:p>
            <a:r>
              <a:rPr lang="en-US" sz="2800" i="1" u="sng" dirty="0">
                <a:latin typeface="Times New Roman" panose="02020603050405020304" pitchFamily="18" charset="0"/>
                <a:cs typeface="Times New Roman" panose="02020603050405020304" pitchFamily="18" charset="0"/>
              </a:rPr>
              <a:t>Inputs</a:t>
            </a:r>
            <a:endParaRPr lang="en-GB" sz="2800" i="1" u="sng"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656B5877-22EC-FF99-9D67-8BB8FFE652B2}"/>
              </a:ext>
            </a:extLst>
          </p:cNvPr>
          <p:cNvSpPr txBox="1"/>
          <p:nvPr/>
        </p:nvSpPr>
        <p:spPr>
          <a:xfrm>
            <a:off x="6625571" y="955779"/>
            <a:ext cx="1370888" cy="523220"/>
          </a:xfrm>
          <a:prstGeom prst="rect">
            <a:avLst/>
          </a:prstGeom>
          <a:noFill/>
        </p:spPr>
        <p:txBody>
          <a:bodyPr wrap="none" rtlCol="0">
            <a:spAutoFit/>
          </a:bodyPr>
          <a:lstStyle/>
          <a:p>
            <a:r>
              <a:rPr lang="en-US" sz="2800" i="1" u="sng" dirty="0">
                <a:latin typeface="Times New Roman" panose="02020603050405020304" pitchFamily="18" charset="0"/>
                <a:cs typeface="Times New Roman" panose="02020603050405020304" pitchFamily="18" charset="0"/>
              </a:rPr>
              <a:t>Outputs</a:t>
            </a:r>
            <a:endParaRPr lang="en-GB" sz="2800" i="1" u="sng" dirty="0">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681D0FEB-C1E1-69AF-62B2-59405F172788}"/>
              </a:ext>
            </a:extLst>
          </p:cNvPr>
          <p:cNvSpPr txBox="1"/>
          <p:nvPr/>
        </p:nvSpPr>
        <p:spPr>
          <a:xfrm>
            <a:off x="3824623" y="3499424"/>
            <a:ext cx="1399742" cy="523220"/>
          </a:xfrm>
          <a:prstGeom prst="rect">
            <a:avLst/>
          </a:prstGeom>
          <a:noFill/>
        </p:spPr>
        <p:txBody>
          <a:bodyPr wrap="none" rtlCol="0">
            <a:spAutoFit/>
          </a:bodyPr>
          <a:lstStyle/>
          <a:p>
            <a:r>
              <a:rPr lang="en-US" sz="2800" i="1" u="sng" dirty="0">
                <a:latin typeface="Times New Roman" panose="02020603050405020304" pitchFamily="18" charset="0"/>
                <a:cs typeface="Times New Roman" panose="02020603050405020304" pitchFamily="18" charset="0"/>
              </a:rPr>
              <a:t>Analysis</a:t>
            </a:r>
            <a:endParaRPr lang="en-GB" sz="2800" i="1" u="sng" dirty="0">
              <a:latin typeface="Times New Roman" panose="02020603050405020304" pitchFamily="18" charset="0"/>
              <a:cs typeface="Times New Roman" panose="02020603050405020304" pitchFamily="18" charset="0"/>
            </a:endParaRPr>
          </a:p>
        </p:txBody>
      </p:sp>
      <p:cxnSp>
        <p:nvCxnSpPr>
          <p:cNvPr id="60" name="Connector: Elbow 59">
            <a:extLst>
              <a:ext uri="{FF2B5EF4-FFF2-40B4-BE49-F238E27FC236}">
                <a16:creationId xmlns:a16="http://schemas.microsoft.com/office/drawing/2014/main" id="{4486C8AA-52E1-DEAC-812E-9902109B48A1}"/>
              </a:ext>
            </a:extLst>
          </p:cNvPr>
          <p:cNvCxnSpPr>
            <a:cxnSpLocks/>
            <a:stCxn id="42" idx="3"/>
          </p:cNvCxnSpPr>
          <p:nvPr/>
        </p:nvCxnSpPr>
        <p:spPr>
          <a:xfrm>
            <a:off x="2865816" y="2284943"/>
            <a:ext cx="1004827" cy="1352621"/>
          </a:xfrm>
          <a:prstGeom prst="bentConnector2">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4D3C95F8-8940-0EA7-3E5C-EE22B7A9BBFE}"/>
              </a:ext>
            </a:extLst>
          </p:cNvPr>
          <p:cNvCxnSpPr>
            <a:cxnSpLocks/>
            <a:stCxn id="44" idx="3"/>
          </p:cNvCxnSpPr>
          <p:nvPr/>
        </p:nvCxnSpPr>
        <p:spPr>
          <a:xfrm flipV="1">
            <a:off x="2838055" y="4047758"/>
            <a:ext cx="1020642" cy="1241424"/>
          </a:xfrm>
          <a:prstGeom prst="bentConnector2">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E2288A06-C928-266D-B760-1AEB6C9F6993}"/>
              </a:ext>
            </a:extLst>
          </p:cNvPr>
          <p:cNvCxnSpPr>
            <a:cxnSpLocks/>
          </p:cNvCxnSpPr>
          <p:nvPr/>
        </p:nvCxnSpPr>
        <p:spPr>
          <a:xfrm>
            <a:off x="2838055" y="3805091"/>
            <a:ext cx="932232" cy="0"/>
          </a:xfrm>
          <a:prstGeom prst="straightConnector1">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0" name="Connector: Elbow 79">
            <a:extLst>
              <a:ext uri="{FF2B5EF4-FFF2-40B4-BE49-F238E27FC236}">
                <a16:creationId xmlns:a16="http://schemas.microsoft.com/office/drawing/2014/main" id="{801207BD-69D6-F4B4-8E27-766E6404F749}"/>
              </a:ext>
            </a:extLst>
          </p:cNvPr>
          <p:cNvCxnSpPr>
            <a:cxnSpLocks/>
            <a:endCxn id="50" idx="1"/>
          </p:cNvCxnSpPr>
          <p:nvPr/>
        </p:nvCxnSpPr>
        <p:spPr>
          <a:xfrm rot="16200000" flipH="1">
            <a:off x="5162039" y="4077968"/>
            <a:ext cx="1384099" cy="1137566"/>
          </a:xfrm>
          <a:prstGeom prst="bentConnector2">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EFB582B-EDA3-AE25-C630-8FEC621B7E6E}"/>
              </a:ext>
            </a:extLst>
          </p:cNvPr>
          <p:cNvCxnSpPr>
            <a:cxnSpLocks/>
            <a:stCxn id="56" idx="3"/>
          </p:cNvCxnSpPr>
          <p:nvPr/>
        </p:nvCxnSpPr>
        <p:spPr>
          <a:xfrm>
            <a:off x="5224365" y="3761034"/>
            <a:ext cx="1198506" cy="0"/>
          </a:xfrm>
          <a:prstGeom prst="straightConnector1">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2" name="Connector: Elbow 111">
            <a:extLst>
              <a:ext uri="{FF2B5EF4-FFF2-40B4-BE49-F238E27FC236}">
                <a16:creationId xmlns:a16="http://schemas.microsoft.com/office/drawing/2014/main" id="{E1CD2045-23DC-EF87-C5CC-FABD3772F257}"/>
              </a:ext>
            </a:extLst>
          </p:cNvPr>
          <p:cNvCxnSpPr>
            <a:endCxn id="48" idx="1"/>
          </p:cNvCxnSpPr>
          <p:nvPr/>
        </p:nvCxnSpPr>
        <p:spPr>
          <a:xfrm rot="5400000" flipH="1" flipV="1">
            <a:off x="5218379" y="2381261"/>
            <a:ext cx="1276438" cy="1162864"/>
          </a:xfrm>
          <a:prstGeom prst="bentConnector2">
            <a:avLst/>
          </a:prstGeom>
          <a:ln w="19050">
            <a:solidFill>
              <a:srgbClr val="C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EFDBA7A9-90CF-8BDB-EF03-0F2A041EE28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875880532"/>
      </p:ext>
    </p:extLst>
  </p:cSld>
  <p:clrMapOvr>
    <a:masterClrMapping/>
  </p:clrMapOvr>
  <mc:AlternateContent xmlns:mc="http://schemas.openxmlformats.org/markup-compatibility/2006" xmlns:p14="http://schemas.microsoft.com/office/powerpoint/2010/main">
    <mc:Choice Requires="p14">
      <p:transition spd="slow" p14:dur="2000" advTm="37728"/>
    </mc:Choice>
    <mc:Fallback xmlns="">
      <p:transition spd="slow" advTm="37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162</TotalTime>
  <Words>1882</Words>
  <Application>Microsoft Office PowerPoint</Application>
  <PresentationFormat>On-screen Show (4:3)</PresentationFormat>
  <Paragraphs>289</Paragraphs>
  <Slides>23</Slides>
  <Notes>21</Notes>
  <HiddenSlides>0</HiddenSlides>
  <MMClips>23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Gill Sans</vt:lpstr>
      <vt:lpstr>Helvetica Neue Medium</vt:lpstr>
      <vt:lpstr>Times New Roman</vt:lpstr>
      <vt:lpstr>Wingdings 3</vt:lpstr>
      <vt:lpstr>Office Theme</vt:lpstr>
      <vt:lpstr>PowerPoint Presentation</vt:lpstr>
      <vt:lpstr>Total Greenhouse Gas Emissions With Existing Measures (WEM) and With Additional Measures (WAM) scenarios out to the year 2030</vt:lpstr>
      <vt:lpstr>Progress from 2018 - 2023</vt:lpstr>
      <vt:lpstr>Athboy EMP Study Objective </vt:lpstr>
      <vt:lpstr>Residential Emissions</vt:lpstr>
      <vt:lpstr>Residential Baseline – Total Stock BER Scores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RIAI DEAP FAMILIARISATION COURSE</dc:title>
  <dc:creator>mhanratty</dc:creator>
  <cp:lastModifiedBy>Marc Cahill</cp:lastModifiedBy>
  <cp:revision>228</cp:revision>
  <cp:lastPrinted>2024-11-23T09:11:15Z</cp:lastPrinted>
  <dcterms:created xsi:type="dcterms:W3CDTF">2019-01-04T12:46:03Z</dcterms:created>
  <dcterms:modified xsi:type="dcterms:W3CDTF">2025-03-20T09:36:13Z</dcterms:modified>
</cp:coreProperties>
</file>